
<file path=[Content_Types].xml><?xml version="1.0" encoding="utf-8"?>
<Types xmlns="http://schemas.openxmlformats.org/package/2006/content-types">
  <Default ContentType="image/jp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7556500" cx="10693400"/>
  <p:notesSz cx="10693400" cy="7556500"/>
  <p:defaultTextStyle>
    <a:defPPr lvl="0">
      <a:defRPr kern="0"/>
    </a:defPPr>
    <a:lvl1pPr lvl="0"/>
    <a:lvl2pPr lvl="1"/>
    <a:lvl3pPr lvl="2"/>
    <a:lvl4pPr lvl="3"/>
    <a:lvl5pPr lvl="4"/>
    <a:lvl6pPr lvl="5"/>
    <a:lvl7pPr lvl="6"/>
    <a:lvl8pPr lvl="7"/>
    <a:lvl9pPr lvl="8"/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50" b="0" i="0">
                <a:solidFill>
                  <a:srgbClr val="8F8F8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585"/>
              </a:lnSpc>
            </a:pP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53535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F1F1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50" b="0" i="0">
                <a:solidFill>
                  <a:srgbClr val="8F8F8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585"/>
              </a:lnSpc>
            </a:pP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53535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79683" y="1611643"/>
            <a:ext cx="3963035" cy="4903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353535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440533" y="1790346"/>
            <a:ext cx="4319270" cy="4742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50" b="0" i="0">
                <a:solidFill>
                  <a:srgbClr val="8F8F8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585"/>
              </a:lnSpc>
            </a:pP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53535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50" b="0" i="0">
                <a:solidFill>
                  <a:srgbClr val="8F8F8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585"/>
              </a:lnSpc>
            </a:pP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50" b="0" i="0">
                <a:solidFill>
                  <a:srgbClr val="8F8F8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585"/>
              </a:lnSpc>
            </a:pP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349750" y="2729115"/>
            <a:ext cx="6132195" cy="4662170"/>
          </a:xfrm>
          <a:custGeom>
            <a:avLst/>
            <a:gdLst/>
            <a:ahLst/>
            <a:cxnLst/>
            <a:rect l="l" t="t" r="r" b="b"/>
            <a:pathLst>
              <a:path w="6132195" h="4662170">
                <a:moveTo>
                  <a:pt x="6132068" y="4661636"/>
                </a:moveTo>
                <a:lnTo>
                  <a:pt x="0" y="4661636"/>
                </a:lnTo>
                <a:lnTo>
                  <a:pt x="6132068" y="0"/>
                </a:lnTo>
                <a:lnTo>
                  <a:pt x="6132068" y="4661636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391802" y="6551168"/>
            <a:ext cx="1288415" cy="979169"/>
          </a:xfrm>
          <a:custGeom>
            <a:avLst/>
            <a:gdLst/>
            <a:ahLst/>
            <a:cxnLst/>
            <a:rect l="l" t="t" r="r" b="b"/>
            <a:pathLst>
              <a:path w="1288415" h="979170">
                <a:moveTo>
                  <a:pt x="1287907" y="979042"/>
                </a:moveTo>
                <a:lnTo>
                  <a:pt x="0" y="979042"/>
                </a:lnTo>
                <a:lnTo>
                  <a:pt x="1287907" y="0"/>
                </a:lnTo>
                <a:lnTo>
                  <a:pt x="1287907" y="9790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05727" y="167932"/>
            <a:ext cx="1668780" cy="1268730"/>
          </a:xfrm>
          <a:custGeom>
            <a:avLst/>
            <a:gdLst/>
            <a:ahLst/>
            <a:cxnLst/>
            <a:rect l="l" t="t" r="r" b="b"/>
            <a:pathLst>
              <a:path w="1668780" h="1268730">
                <a:moveTo>
                  <a:pt x="0" y="1268158"/>
                </a:moveTo>
                <a:lnTo>
                  <a:pt x="0" y="0"/>
                </a:lnTo>
                <a:lnTo>
                  <a:pt x="1668271" y="0"/>
                </a:lnTo>
                <a:lnTo>
                  <a:pt x="0" y="1268158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7360" y="576037"/>
            <a:ext cx="1372235" cy="376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353535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0756" y="1763320"/>
            <a:ext cx="9511886" cy="4633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1F1F1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244722" y="7183782"/>
            <a:ext cx="278765" cy="215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50" b="0" i="0">
                <a:solidFill>
                  <a:srgbClr val="8F8F8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585"/>
              </a:lnSpc>
            </a:pPr>
            <a:fld id="{81D60167-4931-47E6-BA6A-407CBD079E47}" type="slidenum">
              <a:rPr dirty="0" spc="-1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12.png"/><Relationship Id="rId4" Type="http://schemas.openxmlformats.org/officeDocument/2006/relationships/image" Target="../media/image13.jpg"/><Relationship Id="rId5" Type="http://schemas.openxmlformats.org/officeDocument/2006/relationships/image" Target="../media/image1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Relationship Id="rId3" Type="http://schemas.openxmlformats.org/officeDocument/2006/relationships/image" Target="../media/image6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32847" y="6234432"/>
            <a:ext cx="3522979" cy="61023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00" spc="20">
                <a:solidFill>
                  <a:srgbClr val="565656"/>
                </a:solidFill>
                <a:latin typeface="Arial"/>
                <a:cs typeface="Arial"/>
              </a:rPr>
              <a:t>На</a:t>
            </a:r>
            <a:r>
              <a:rPr dirty="0" sz="1300" spc="-3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565656"/>
                </a:solidFill>
                <a:latin typeface="Arial"/>
                <a:cs typeface="Arial"/>
              </a:rPr>
              <a:t>основе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300" spc="20" b="1">
                <a:solidFill>
                  <a:srgbClr val="565656"/>
                </a:solidFill>
                <a:latin typeface="Arial"/>
                <a:cs typeface="Arial"/>
              </a:rPr>
              <a:t>Временных</a:t>
            </a:r>
            <a:r>
              <a:rPr dirty="0" sz="1300" b="1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300" spc="15" b="1">
                <a:solidFill>
                  <a:srgbClr val="565656"/>
                </a:solidFill>
                <a:latin typeface="Arial"/>
                <a:cs typeface="Arial"/>
              </a:rPr>
              <a:t>методические</a:t>
            </a:r>
            <a:r>
              <a:rPr dirty="0" sz="1300" b="1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300" spc="15" b="1">
                <a:solidFill>
                  <a:srgbClr val="565656"/>
                </a:solidFill>
                <a:latin typeface="Arial"/>
                <a:cs typeface="Arial"/>
              </a:rPr>
              <a:t>рекомендаций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150">
                <a:solidFill>
                  <a:srgbClr val="565656"/>
                </a:solidFill>
                <a:latin typeface="Arial"/>
                <a:cs typeface="Arial"/>
              </a:rPr>
              <a:t>Минздрава</a:t>
            </a:r>
            <a:r>
              <a:rPr dirty="0" sz="1150" spc="-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565656"/>
                </a:solidFill>
                <a:latin typeface="Arial"/>
                <a:cs typeface="Arial"/>
              </a:rPr>
              <a:t>России</a:t>
            </a:r>
            <a:r>
              <a:rPr dirty="0" sz="1150" spc="-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565656"/>
                </a:solidFill>
                <a:latin typeface="Arial"/>
                <a:cs typeface="Arial"/>
              </a:rPr>
              <a:t>вер.3</a:t>
            </a:r>
            <a:r>
              <a:rPr dirty="0" sz="1150" spc="-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565656"/>
                </a:solidFill>
                <a:latin typeface="Arial"/>
                <a:cs typeface="Arial"/>
              </a:rPr>
              <a:t>(03.03.2020)</a:t>
            </a:r>
            <a:endParaRPr sz="115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583907" y="6270078"/>
            <a:ext cx="0" cy="551815"/>
          </a:xfrm>
          <a:custGeom>
            <a:avLst/>
            <a:gdLst/>
            <a:ahLst/>
            <a:cxnLst/>
            <a:rect l="l" t="t" r="r" b="b"/>
            <a:pathLst>
              <a:path w="0" h="551815">
                <a:moveTo>
                  <a:pt x="0" y="0"/>
                </a:moveTo>
                <a:lnTo>
                  <a:pt x="0" y="551357"/>
                </a:lnTo>
              </a:path>
            </a:pathLst>
          </a:custGeom>
          <a:ln w="5840">
            <a:solidFill>
              <a:srgbClr val="FD1C1D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6679" y="455580"/>
            <a:ext cx="2918196" cy="845436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38503" y="346157"/>
            <a:ext cx="4640457" cy="6858345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7785" y="1816192"/>
            <a:ext cx="5168265" cy="2985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67310" marR="5080">
              <a:lnSpc>
                <a:spcPct val="100899"/>
              </a:lnSpc>
              <a:spcBef>
                <a:spcPts val="90"/>
              </a:spcBef>
            </a:pPr>
            <a:r>
              <a:rPr dirty="0" sz="2850" spc="10">
                <a:solidFill>
                  <a:srgbClr val="D20001"/>
                </a:solidFill>
              </a:rPr>
              <a:t>ПРОФИЛАКТИКА, </a:t>
            </a:r>
            <a:r>
              <a:rPr dirty="0" sz="2850" spc="15">
                <a:solidFill>
                  <a:srgbClr val="D20001"/>
                </a:solidFill>
              </a:rPr>
              <a:t> </a:t>
            </a:r>
            <a:r>
              <a:rPr dirty="0" sz="2850" spc="10">
                <a:solidFill>
                  <a:srgbClr val="D20001"/>
                </a:solidFill>
              </a:rPr>
              <a:t>ДИАГНОСТИКА </a:t>
            </a:r>
            <a:r>
              <a:rPr dirty="0" sz="2850" spc="15">
                <a:solidFill>
                  <a:srgbClr val="D20001"/>
                </a:solidFill>
              </a:rPr>
              <a:t>И </a:t>
            </a:r>
            <a:r>
              <a:rPr dirty="0" sz="2850" spc="10">
                <a:solidFill>
                  <a:srgbClr val="D20001"/>
                </a:solidFill>
              </a:rPr>
              <a:t>ЛЕЧЕНИЕ </a:t>
            </a:r>
            <a:r>
              <a:rPr dirty="0" sz="2850" spc="-780">
                <a:solidFill>
                  <a:srgbClr val="D20001"/>
                </a:solidFill>
              </a:rPr>
              <a:t> </a:t>
            </a:r>
            <a:r>
              <a:rPr dirty="0" sz="2850" spc="10"/>
              <a:t>НОВОЙ КОРОНАВИРУСНОЙ </a:t>
            </a:r>
            <a:r>
              <a:rPr dirty="0" sz="2850" spc="-780"/>
              <a:t> </a:t>
            </a:r>
            <a:r>
              <a:rPr dirty="0" sz="2850" spc="10"/>
              <a:t>ИНФЕКЦИИ</a:t>
            </a:r>
            <a:endParaRPr sz="2850"/>
          </a:p>
          <a:p>
            <a:pPr marL="12700">
              <a:lnSpc>
                <a:spcPts val="9505"/>
              </a:lnSpc>
            </a:pPr>
            <a:r>
              <a:rPr dirty="0" sz="8450" spc="10">
                <a:solidFill>
                  <a:srgbClr val="292929"/>
                </a:solidFill>
              </a:rPr>
              <a:t>COVID-19</a:t>
            </a:r>
            <a:endParaRPr sz="845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56801" y="167922"/>
            <a:ext cx="685560" cy="77794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6907" y="260781"/>
            <a:ext cx="4393565" cy="6915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620"/>
              </a:lnSpc>
              <a:spcBef>
                <a:spcPts val="100"/>
              </a:spcBef>
            </a:pPr>
            <a:r>
              <a:rPr dirty="0" spc="-5"/>
              <a:t>Специфика</a:t>
            </a:r>
            <a:r>
              <a:rPr dirty="0" spc="-40"/>
              <a:t> </a:t>
            </a:r>
            <a:r>
              <a:rPr dirty="0" spc="-5"/>
              <a:t>лечения</a:t>
            </a:r>
            <a:r>
              <a:rPr dirty="0" spc="-30"/>
              <a:t> </a:t>
            </a:r>
            <a:r>
              <a:rPr dirty="0" spc="-5"/>
              <a:t>COVID-19</a:t>
            </a:r>
          </a:p>
          <a:p>
            <a:pPr marL="12700">
              <a:lnSpc>
                <a:spcPts val="2620"/>
              </a:lnSpc>
            </a:pPr>
            <a:r>
              <a:rPr dirty="0">
                <a:solidFill>
                  <a:srgbClr val="D20001"/>
                </a:solidFill>
              </a:rPr>
              <a:t>у</a:t>
            </a:r>
            <a:r>
              <a:rPr dirty="0" spc="-55">
                <a:solidFill>
                  <a:srgbClr val="D20001"/>
                </a:solidFill>
              </a:rPr>
              <a:t> </a:t>
            </a:r>
            <a:r>
              <a:rPr dirty="0" spc="-5">
                <a:solidFill>
                  <a:srgbClr val="D20001"/>
                </a:solidFill>
              </a:rPr>
              <a:t>детей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427685" y="1041136"/>
            <a:ext cx="4163060" cy="37465"/>
            <a:chOff x="427685" y="1041136"/>
            <a:chExt cx="4163060" cy="37465"/>
          </a:xfrm>
        </p:grpSpPr>
        <p:sp>
          <p:nvSpPr>
            <p:cNvPr id="5" name="object 5" descr=""/>
            <p:cNvSpPr/>
            <p:nvPr/>
          </p:nvSpPr>
          <p:spPr>
            <a:xfrm>
              <a:off x="428028" y="1073594"/>
              <a:ext cx="4162425" cy="0"/>
            </a:xfrm>
            <a:custGeom>
              <a:avLst/>
              <a:gdLst/>
              <a:ahLst/>
              <a:cxnLst/>
              <a:rect l="l" t="t" r="r" b="b"/>
              <a:pathLst>
                <a:path w="4162425" h="0">
                  <a:moveTo>
                    <a:pt x="0" y="0"/>
                  </a:moveTo>
                  <a:lnTo>
                    <a:pt x="4162272" y="0"/>
                  </a:lnTo>
                </a:path>
              </a:pathLst>
            </a:custGeom>
            <a:ln w="9491">
              <a:solidFill>
                <a:srgbClr val="56565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27685" y="1058659"/>
              <a:ext cx="1564005" cy="0"/>
            </a:xfrm>
            <a:custGeom>
              <a:avLst/>
              <a:gdLst/>
              <a:ahLst/>
              <a:cxnLst/>
              <a:rect l="l" t="t" r="r" b="b"/>
              <a:pathLst>
                <a:path w="1564005" h="0">
                  <a:moveTo>
                    <a:pt x="0" y="0"/>
                  </a:moveTo>
                  <a:lnTo>
                    <a:pt x="1563636" y="0"/>
                  </a:lnTo>
                </a:path>
              </a:pathLst>
            </a:custGeom>
            <a:ln w="35044">
              <a:solidFill>
                <a:srgbClr val="D2000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06504" y="285605"/>
            <a:ext cx="645160" cy="3175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900" spc="5" b="1">
                <a:solidFill>
                  <a:srgbClr val="353535"/>
                </a:solidFill>
                <a:latin typeface="Arial"/>
                <a:cs typeface="Arial"/>
              </a:rPr>
              <a:t>п</a:t>
            </a:r>
            <a:r>
              <a:rPr dirty="0" sz="1900" b="1">
                <a:solidFill>
                  <a:srgbClr val="353535"/>
                </a:solidFill>
                <a:latin typeface="Arial"/>
                <a:cs typeface="Arial"/>
              </a:rPr>
              <a:t>.4.5.</a:t>
            </a:r>
            <a:endParaRPr sz="1900">
              <a:latin typeface="Arial"/>
              <a:cs typeface="Arial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20332" y="5090223"/>
            <a:ext cx="3474085" cy="1467485"/>
          </a:xfrm>
          <a:custGeom>
            <a:avLst/>
            <a:gdLst/>
            <a:ahLst/>
            <a:cxnLst/>
            <a:rect l="l" t="t" r="r" b="b"/>
            <a:pathLst>
              <a:path w="3474085" h="1467484">
                <a:moveTo>
                  <a:pt x="3405733" y="1467485"/>
                </a:moveTo>
                <a:lnTo>
                  <a:pt x="68110" y="1467485"/>
                </a:lnTo>
                <a:lnTo>
                  <a:pt x="41603" y="1462138"/>
                </a:lnTo>
                <a:lnTo>
                  <a:pt x="19953" y="1447557"/>
                </a:lnTo>
                <a:lnTo>
                  <a:pt x="5354" y="1425924"/>
                </a:lnTo>
                <a:lnTo>
                  <a:pt x="0" y="1399425"/>
                </a:lnTo>
                <a:lnTo>
                  <a:pt x="0" y="68110"/>
                </a:lnTo>
                <a:lnTo>
                  <a:pt x="5354" y="41603"/>
                </a:lnTo>
                <a:lnTo>
                  <a:pt x="19953" y="19953"/>
                </a:lnTo>
                <a:lnTo>
                  <a:pt x="41603" y="5354"/>
                </a:lnTo>
                <a:lnTo>
                  <a:pt x="68110" y="0"/>
                </a:lnTo>
                <a:lnTo>
                  <a:pt x="3405733" y="0"/>
                </a:lnTo>
                <a:lnTo>
                  <a:pt x="3432232" y="5354"/>
                </a:lnTo>
                <a:lnTo>
                  <a:pt x="3453865" y="19953"/>
                </a:lnTo>
                <a:lnTo>
                  <a:pt x="3468446" y="41603"/>
                </a:lnTo>
                <a:lnTo>
                  <a:pt x="3473792" y="68110"/>
                </a:lnTo>
                <a:lnTo>
                  <a:pt x="3473792" y="1399425"/>
                </a:lnTo>
                <a:lnTo>
                  <a:pt x="3468446" y="1425924"/>
                </a:lnTo>
                <a:lnTo>
                  <a:pt x="3453865" y="1447557"/>
                </a:lnTo>
                <a:lnTo>
                  <a:pt x="3432232" y="1462138"/>
                </a:lnTo>
                <a:lnTo>
                  <a:pt x="3405733" y="1467485"/>
                </a:lnTo>
                <a:close/>
              </a:path>
            </a:pathLst>
          </a:custGeom>
          <a:solidFill>
            <a:srgbClr val="FF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431328" y="1528959"/>
            <a:ext cx="3296920" cy="3246755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900" b="1">
                <a:solidFill>
                  <a:srgbClr val="353535"/>
                </a:solidFill>
                <a:latin typeface="Arial"/>
                <a:cs typeface="Arial"/>
              </a:rPr>
              <a:t>Этиотропное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dirty="0" sz="1450" spc="20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4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настоящее</a:t>
            </a:r>
            <a:r>
              <a:rPr dirty="0" sz="14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время</a:t>
            </a:r>
            <a:r>
              <a:rPr dirty="0" sz="14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не</a:t>
            </a:r>
            <a:r>
              <a:rPr dirty="0" sz="14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разработано.</a:t>
            </a:r>
            <a:endParaRPr sz="1450">
              <a:latin typeface="Arial"/>
              <a:cs typeface="Arial"/>
            </a:endParaRPr>
          </a:p>
          <a:p>
            <a:pPr marL="12700" marR="377825">
              <a:lnSpc>
                <a:spcPct val="102400"/>
              </a:lnSpc>
              <a:spcBef>
                <a:spcPts val="1155"/>
              </a:spcBef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Назначение противовирусных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препаратов может основываться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на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данных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об их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эффективности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при лечении ОРВИ,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вызванных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коронавирусами.</a:t>
            </a:r>
            <a:endParaRPr sz="1450">
              <a:latin typeface="Arial"/>
              <a:cs typeface="Arial"/>
            </a:endParaRPr>
          </a:p>
          <a:p>
            <a:pPr marL="12700" marR="5080">
              <a:lnSpc>
                <a:spcPct val="102400"/>
              </a:lnSpc>
              <a:spcBef>
                <a:spcPts val="1150"/>
              </a:spcBef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Назначение других противовирусных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средств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в каждом случае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должно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быть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обоснованно коллегиально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врачом-инфекционистом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и</a:t>
            </a:r>
            <a:r>
              <a:rPr dirty="0" sz="14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врачом-педиатром</a:t>
            </a:r>
            <a:endParaRPr sz="145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31328" y="5216130"/>
            <a:ext cx="3209290" cy="11944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95"/>
              </a:spcBef>
            </a:pP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Известные случаи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коронавирусной </a:t>
            </a:r>
            <a:r>
              <a:rPr dirty="0" sz="1500" spc="-40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инфекции у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детей, обусловленные </a:t>
            </a:r>
            <a:r>
              <a:rPr dirty="0" sz="1500" spc="-40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SARS-CoV-2, не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позволяют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объективно оценить особенности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заболевания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3939425" y="1412722"/>
            <a:ext cx="3226435" cy="5145405"/>
          </a:xfrm>
          <a:custGeom>
            <a:avLst/>
            <a:gdLst/>
            <a:ahLst/>
            <a:cxnLst/>
            <a:rect l="l" t="t" r="r" b="b"/>
            <a:pathLst>
              <a:path w="3226434" h="5145405">
                <a:moveTo>
                  <a:pt x="3076575" y="5144985"/>
                </a:moveTo>
                <a:lnTo>
                  <a:pt x="149720" y="5144985"/>
                </a:lnTo>
                <a:lnTo>
                  <a:pt x="102416" y="5137354"/>
                </a:lnTo>
                <a:lnTo>
                  <a:pt x="61318" y="5116102"/>
                </a:lnTo>
                <a:lnTo>
                  <a:pt x="28901" y="5083694"/>
                </a:lnTo>
                <a:lnTo>
                  <a:pt x="7637" y="5042594"/>
                </a:lnTo>
                <a:lnTo>
                  <a:pt x="0" y="4995265"/>
                </a:lnTo>
                <a:lnTo>
                  <a:pt x="0" y="149720"/>
                </a:lnTo>
                <a:lnTo>
                  <a:pt x="7637" y="102416"/>
                </a:lnTo>
                <a:lnTo>
                  <a:pt x="28901" y="61318"/>
                </a:lnTo>
                <a:lnTo>
                  <a:pt x="61318" y="28901"/>
                </a:lnTo>
                <a:lnTo>
                  <a:pt x="102416" y="7637"/>
                </a:lnTo>
                <a:lnTo>
                  <a:pt x="149720" y="0"/>
                </a:lnTo>
                <a:lnTo>
                  <a:pt x="3076575" y="0"/>
                </a:lnTo>
                <a:lnTo>
                  <a:pt x="3123903" y="7637"/>
                </a:lnTo>
                <a:lnTo>
                  <a:pt x="3165003" y="28901"/>
                </a:lnTo>
                <a:lnTo>
                  <a:pt x="3197412" y="61318"/>
                </a:lnTo>
                <a:lnTo>
                  <a:pt x="3218663" y="102416"/>
                </a:lnTo>
                <a:lnTo>
                  <a:pt x="3226295" y="149720"/>
                </a:lnTo>
                <a:lnTo>
                  <a:pt x="3226295" y="4995265"/>
                </a:lnTo>
                <a:lnTo>
                  <a:pt x="3218663" y="5042594"/>
                </a:lnTo>
                <a:lnTo>
                  <a:pt x="3197412" y="5083694"/>
                </a:lnTo>
                <a:lnTo>
                  <a:pt x="3165003" y="5116102"/>
                </a:lnTo>
                <a:lnTo>
                  <a:pt x="3123903" y="5137354"/>
                </a:lnTo>
                <a:lnTo>
                  <a:pt x="3076575" y="5144985"/>
                </a:lnTo>
                <a:close/>
              </a:path>
            </a:pathLst>
          </a:custGeom>
          <a:solidFill>
            <a:srgbClr val="DFE9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4116868" y="1430808"/>
            <a:ext cx="2867025" cy="4851400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900" b="1">
                <a:solidFill>
                  <a:srgbClr val="353535"/>
                </a:solidFill>
                <a:latin typeface="Arial"/>
                <a:cs typeface="Arial"/>
              </a:rPr>
              <a:t>Патогенетическое</a:t>
            </a:r>
            <a:endParaRPr sz="1900">
              <a:latin typeface="Arial"/>
              <a:cs typeface="Arial"/>
            </a:endParaRPr>
          </a:p>
          <a:p>
            <a:pPr marL="200025" marR="53975" indent="-187960">
              <a:lnSpc>
                <a:spcPct val="102400"/>
              </a:lnSpc>
              <a:spcBef>
                <a:spcPts val="1120"/>
              </a:spcBef>
              <a:buClr>
                <a:srgbClr val="00A450"/>
              </a:buClr>
              <a:buSzPct val="127586"/>
              <a:buChar char="•"/>
              <a:tabLst>
                <a:tab pos="200660" algn="l"/>
              </a:tabLst>
            </a:pPr>
            <a:r>
              <a:rPr dirty="0" sz="1450" spc="20">
                <a:solidFill>
                  <a:srgbClr val="353535"/>
                </a:solidFill>
                <a:latin typeface="Arial"/>
                <a:cs typeface="Arial"/>
              </a:rPr>
              <a:t>В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начальном (лихорадочном)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периоде болезни проведение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дезинтоксикационной,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антиоксидантной</a:t>
            </a:r>
            <a:r>
              <a:rPr dirty="0" sz="14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терапии;</a:t>
            </a:r>
            <a:endParaRPr sz="1450">
              <a:latin typeface="Arial"/>
              <a:cs typeface="Arial"/>
            </a:endParaRPr>
          </a:p>
          <a:p>
            <a:pPr marL="200025" marR="13970" indent="-187960">
              <a:lnSpc>
                <a:spcPct val="102400"/>
              </a:lnSpc>
              <a:spcBef>
                <a:spcPts val="575"/>
              </a:spcBef>
              <a:buClr>
                <a:srgbClr val="00A450"/>
              </a:buClr>
              <a:buSzPct val="127586"/>
              <a:buChar char="•"/>
              <a:tabLst>
                <a:tab pos="200660" algn="l"/>
              </a:tabLst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Введение излишней жидкости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парентерально, особенно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изотонического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раствора </a:t>
            </a:r>
            <a:r>
              <a:rPr dirty="0" sz="145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хлорида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натрия, чревато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опасностью развития отека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легких</a:t>
            </a:r>
            <a:r>
              <a:rPr dirty="0" sz="14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и</a:t>
            </a:r>
            <a:r>
              <a:rPr dirty="0" sz="14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мозга,</a:t>
            </a:r>
            <a:r>
              <a:rPr dirty="0" sz="14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ОРДС;</a:t>
            </a:r>
            <a:endParaRPr sz="1450">
              <a:latin typeface="Arial"/>
              <a:cs typeface="Arial"/>
            </a:endParaRPr>
          </a:p>
          <a:p>
            <a:pPr marL="200025" marR="81915" indent="-187960">
              <a:lnSpc>
                <a:spcPct val="102400"/>
              </a:lnSpc>
              <a:spcBef>
                <a:spcPts val="575"/>
              </a:spcBef>
              <a:buClr>
                <a:srgbClr val="00A450"/>
              </a:buClr>
              <a:buSzPct val="127586"/>
              <a:buChar char="•"/>
              <a:tabLst>
                <a:tab pos="200660" algn="l"/>
              </a:tabLst>
            </a:pP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Общее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количество жидкости,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вводимой парентерально,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должно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применяться из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расчета по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физиологической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потребности;</a:t>
            </a:r>
            <a:endParaRPr sz="1450">
              <a:latin typeface="Arial"/>
              <a:cs typeface="Arial"/>
            </a:endParaRPr>
          </a:p>
          <a:p>
            <a:pPr marL="200025" marR="5080" indent="-187960">
              <a:lnSpc>
                <a:spcPct val="102400"/>
              </a:lnSpc>
              <a:spcBef>
                <a:spcPts val="575"/>
              </a:spcBef>
              <a:buClr>
                <a:srgbClr val="00A450"/>
              </a:buClr>
              <a:buSzPct val="127586"/>
              <a:buChar char="•"/>
              <a:tabLst>
                <a:tab pos="200660" algn="l"/>
              </a:tabLst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Коррекция электролитных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нарушений препаратами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калия,</a:t>
            </a:r>
            <a:r>
              <a:rPr dirty="0" sz="145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глюконат</a:t>
            </a:r>
            <a:r>
              <a:rPr dirty="0" sz="14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кальция</a:t>
            </a:r>
            <a:r>
              <a:rPr dirty="0" sz="145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10%.</a:t>
            </a:r>
            <a:endParaRPr sz="1450">
              <a:latin typeface="Arial"/>
              <a:cs typeface="Arial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7311034" y="1412722"/>
            <a:ext cx="2931795" cy="5145405"/>
          </a:xfrm>
          <a:custGeom>
            <a:avLst/>
            <a:gdLst/>
            <a:ahLst/>
            <a:cxnLst/>
            <a:rect l="l" t="t" r="r" b="b"/>
            <a:pathLst>
              <a:path w="2931795" h="5145405">
                <a:moveTo>
                  <a:pt x="2795587" y="5144985"/>
                </a:moveTo>
                <a:lnTo>
                  <a:pt x="136029" y="5144985"/>
                </a:lnTo>
                <a:lnTo>
                  <a:pt x="93021" y="5138054"/>
                </a:lnTo>
                <a:lnTo>
                  <a:pt x="55678" y="5118749"/>
                </a:lnTo>
                <a:lnTo>
                  <a:pt x="26236" y="5089309"/>
                </a:lnTo>
                <a:lnTo>
                  <a:pt x="6931" y="5051970"/>
                </a:lnTo>
                <a:lnTo>
                  <a:pt x="0" y="5008968"/>
                </a:lnTo>
                <a:lnTo>
                  <a:pt x="0" y="136029"/>
                </a:lnTo>
                <a:lnTo>
                  <a:pt x="6931" y="93041"/>
                </a:lnTo>
                <a:lnTo>
                  <a:pt x="26236" y="55700"/>
                </a:lnTo>
                <a:lnTo>
                  <a:pt x="55678" y="26251"/>
                </a:lnTo>
                <a:lnTo>
                  <a:pt x="93021" y="6936"/>
                </a:lnTo>
                <a:lnTo>
                  <a:pt x="136029" y="0"/>
                </a:lnTo>
                <a:lnTo>
                  <a:pt x="2795587" y="0"/>
                </a:lnTo>
                <a:lnTo>
                  <a:pt x="2838595" y="6936"/>
                </a:lnTo>
                <a:lnTo>
                  <a:pt x="2875938" y="26251"/>
                </a:lnTo>
                <a:lnTo>
                  <a:pt x="2905380" y="55700"/>
                </a:lnTo>
                <a:lnTo>
                  <a:pt x="2924685" y="93041"/>
                </a:lnTo>
                <a:lnTo>
                  <a:pt x="2931617" y="136029"/>
                </a:lnTo>
                <a:lnTo>
                  <a:pt x="2931617" y="5008968"/>
                </a:lnTo>
                <a:lnTo>
                  <a:pt x="2924685" y="5051970"/>
                </a:lnTo>
                <a:lnTo>
                  <a:pt x="2905380" y="5089309"/>
                </a:lnTo>
                <a:lnTo>
                  <a:pt x="2875938" y="5118749"/>
                </a:lnTo>
                <a:lnTo>
                  <a:pt x="2838595" y="5138054"/>
                </a:lnTo>
                <a:lnTo>
                  <a:pt x="2795587" y="5144985"/>
                </a:lnTo>
                <a:close/>
              </a:path>
            </a:pathLst>
          </a:custGeom>
          <a:solidFill>
            <a:srgbClr val="DFE3F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7417330" y="1443831"/>
            <a:ext cx="2574925" cy="4099560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900" spc="5" b="1">
                <a:solidFill>
                  <a:srgbClr val="353535"/>
                </a:solidFill>
                <a:latin typeface="Arial"/>
                <a:cs typeface="Arial"/>
              </a:rPr>
              <a:t>Симптоматическое</a:t>
            </a:r>
            <a:endParaRPr sz="1900">
              <a:latin typeface="Arial"/>
              <a:cs typeface="Arial"/>
            </a:endParaRPr>
          </a:p>
          <a:p>
            <a:pPr marL="200025" marR="680720" indent="-187960">
              <a:lnSpc>
                <a:spcPct val="102400"/>
              </a:lnSpc>
              <a:spcBef>
                <a:spcPts val="1115"/>
              </a:spcBef>
              <a:buClr>
                <a:srgbClr val="006FC0"/>
              </a:buClr>
              <a:buSzPct val="127586"/>
              <a:buChar char="•"/>
              <a:tabLst>
                <a:tab pos="200660" algn="l"/>
              </a:tabLst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Противокашлевые,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муколитические</a:t>
            </a:r>
            <a:endParaRPr sz="1450">
              <a:latin typeface="Arial"/>
              <a:cs typeface="Arial"/>
            </a:endParaRPr>
          </a:p>
          <a:p>
            <a:pPr marL="200025" marR="205104">
              <a:lnSpc>
                <a:spcPct val="102400"/>
              </a:lnSpc>
            </a:pP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и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отхаркивающие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препараты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при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развитии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трахеита, бронхита,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пневмонии;</a:t>
            </a:r>
            <a:endParaRPr sz="1450">
              <a:latin typeface="Arial"/>
              <a:cs typeface="Arial"/>
            </a:endParaRPr>
          </a:p>
          <a:p>
            <a:pPr marL="200025" indent="-187960">
              <a:lnSpc>
                <a:spcPct val="100000"/>
              </a:lnSpc>
              <a:spcBef>
                <a:spcPts val="620"/>
              </a:spcBef>
              <a:buClr>
                <a:srgbClr val="006FC0"/>
              </a:buClr>
              <a:buSzPct val="127586"/>
              <a:buChar char="•"/>
              <a:tabLst>
                <a:tab pos="200660" algn="l"/>
              </a:tabLst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Антиконгестанты</a:t>
            </a:r>
            <a:endParaRPr sz="1450">
              <a:latin typeface="Arial"/>
              <a:cs typeface="Arial"/>
            </a:endParaRPr>
          </a:p>
          <a:p>
            <a:pPr marL="200025">
              <a:lnSpc>
                <a:spcPct val="100000"/>
              </a:lnSpc>
              <a:spcBef>
                <a:spcPts val="40"/>
              </a:spcBef>
            </a:pP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при</a:t>
            </a:r>
            <a:r>
              <a:rPr dirty="0" sz="145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развитии</a:t>
            </a:r>
            <a:r>
              <a:rPr dirty="0" sz="145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ринита;</a:t>
            </a:r>
            <a:endParaRPr sz="1450">
              <a:latin typeface="Arial"/>
              <a:cs typeface="Arial"/>
            </a:endParaRPr>
          </a:p>
          <a:p>
            <a:pPr marL="200025" marR="5080" indent="-187960">
              <a:lnSpc>
                <a:spcPct val="102400"/>
              </a:lnSpc>
              <a:spcBef>
                <a:spcPts val="575"/>
              </a:spcBef>
              <a:buClr>
                <a:srgbClr val="006FC0"/>
              </a:buClr>
              <a:buSzPct val="127586"/>
              <a:buChar char="•"/>
              <a:tabLst>
                <a:tab pos="200660" algn="l"/>
              </a:tabLst>
            </a:pP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Жаропонижающие </a:t>
            </a:r>
            <a:r>
              <a:rPr dirty="0" sz="145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препаратов,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в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т.ч.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НПВС </a:t>
            </a:r>
            <a:r>
              <a:rPr dirty="0" sz="145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(парацетамол, ибупрофен,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метамизол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натрия),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спазмолитики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при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фебрильном повышении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температуры.</a:t>
            </a:r>
            <a:endParaRPr sz="145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pc="-10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56801" y="167922"/>
            <a:ext cx="685560" cy="777949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427685" y="1041136"/>
            <a:ext cx="4163060" cy="37465"/>
            <a:chOff x="427685" y="1041136"/>
            <a:chExt cx="4163060" cy="37465"/>
          </a:xfrm>
        </p:grpSpPr>
        <p:sp>
          <p:nvSpPr>
            <p:cNvPr id="4" name="object 4" descr=""/>
            <p:cNvSpPr/>
            <p:nvPr/>
          </p:nvSpPr>
          <p:spPr>
            <a:xfrm>
              <a:off x="428028" y="1073594"/>
              <a:ext cx="4162425" cy="0"/>
            </a:xfrm>
            <a:custGeom>
              <a:avLst/>
              <a:gdLst/>
              <a:ahLst/>
              <a:cxnLst/>
              <a:rect l="l" t="t" r="r" b="b"/>
              <a:pathLst>
                <a:path w="4162425" h="0">
                  <a:moveTo>
                    <a:pt x="0" y="0"/>
                  </a:moveTo>
                  <a:lnTo>
                    <a:pt x="4162272" y="0"/>
                  </a:lnTo>
                </a:path>
              </a:pathLst>
            </a:custGeom>
            <a:ln w="9491">
              <a:solidFill>
                <a:srgbClr val="56565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27685" y="1058659"/>
              <a:ext cx="1564005" cy="0"/>
            </a:xfrm>
            <a:custGeom>
              <a:avLst/>
              <a:gdLst/>
              <a:ahLst/>
              <a:cxnLst/>
              <a:rect l="l" t="t" r="r" b="b"/>
              <a:pathLst>
                <a:path w="1564005" h="0">
                  <a:moveTo>
                    <a:pt x="0" y="0"/>
                  </a:moveTo>
                  <a:lnTo>
                    <a:pt x="1563636" y="0"/>
                  </a:lnTo>
                </a:path>
              </a:pathLst>
            </a:custGeom>
            <a:ln w="35044">
              <a:solidFill>
                <a:srgbClr val="D2000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6504" y="260781"/>
            <a:ext cx="5144770" cy="6915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620"/>
              </a:lnSpc>
              <a:spcBef>
                <a:spcPts val="100"/>
              </a:spcBef>
            </a:pPr>
            <a:r>
              <a:rPr dirty="0" baseline="5847" sz="2850"/>
              <a:t>п.5.1–5.3.</a:t>
            </a:r>
            <a:r>
              <a:rPr dirty="0" baseline="5847" sz="2850" spc="15"/>
              <a:t> </a:t>
            </a:r>
            <a:r>
              <a:rPr dirty="0" sz="2300" spc="-5">
                <a:solidFill>
                  <a:srgbClr val="D20001"/>
                </a:solidFill>
              </a:rPr>
              <a:t>Профилактика</a:t>
            </a:r>
            <a:endParaRPr sz="2300"/>
          </a:p>
          <a:p>
            <a:pPr marL="1177925">
              <a:lnSpc>
                <a:spcPts val="2620"/>
              </a:lnSpc>
            </a:pPr>
            <a:r>
              <a:rPr dirty="0" spc="-5"/>
              <a:t>коронавирусной</a:t>
            </a:r>
            <a:r>
              <a:rPr dirty="0" spc="-75"/>
              <a:t> </a:t>
            </a:r>
            <a:r>
              <a:rPr dirty="0" spc="-5"/>
              <a:t>инфекции</a:t>
            </a:r>
          </a:p>
        </p:txBody>
      </p:sp>
      <p:sp>
        <p:nvSpPr>
          <p:cNvPr id="7" name="object 7" descr=""/>
          <p:cNvSpPr/>
          <p:nvPr/>
        </p:nvSpPr>
        <p:spPr>
          <a:xfrm>
            <a:off x="7417637" y="3217519"/>
            <a:ext cx="2794635" cy="2955925"/>
          </a:xfrm>
          <a:custGeom>
            <a:avLst/>
            <a:gdLst/>
            <a:ahLst/>
            <a:cxnLst/>
            <a:rect l="l" t="t" r="r" b="b"/>
            <a:pathLst>
              <a:path w="2794634" h="2955925">
                <a:moveTo>
                  <a:pt x="2603055" y="2955429"/>
                </a:moveTo>
                <a:lnTo>
                  <a:pt x="190957" y="2955429"/>
                </a:lnTo>
                <a:lnTo>
                  <a:pt x="147185" y="2950384"/>
                </a:lnTo>
                <a:lnTo>
                  <a:pt x="106996" y="2936013"/>
                </a:lnTo>
                <a:lnTo>
                  <a:pt x="71540" y="2913465"/>
                </a:lnTo>
                <a:lnTo>
                  <a:pt x="41963" y="2883889"/>
                </a:lnTo>
                <a:lnTo>
                  <a:pt x="19416" y="2848433"/>
                </a:lnTo>
                <a:lnTo>
                  <a:pt x="5045" y="2808244"/>
                </a:lnTo>
                <a:lnTo>
                  <a:pt x="0" y="2764472"/>
                </a:lnTo>
                <a:lnTo>
                  <a:pt x="0" y="190995"/>
                </a:lnTo>
                <a:lnTo>
                  <a:pt x="5045" y="147221"/>
                </a:lnTo>
                <a:lnTo>
                  <a:pt x="19416" y="107027"/>
                </a:lnTo>
                <a:lnTo>
                  <a:pt x="41963" y="71563"/>
                </a:lnTo>
                <a:lnTo>
                  <a:pt x="71540" y="41978"/>
                </a:lnTo>
                <a:lnTo>
                  <a:pt x="106996" y="19423"/>
                </a:lnTo>
                <a:lnTo>
                  <a:pt x="147185" y="5047"/>
                </a:lnTo>
                <a:lnTo>
                  <a:pt x="190957" y="0"/>
                </a:lnTo>
                <a:lnTo>
                  <a:pt x="2603055" y="0"/>
                </a:lnTo>
                <a:lnTo>
                  <a:pt x="2646845" y="5047"/>
                </a:lnTo>
                <a:lnTo>
                  <a:pt x="2687045" y="19423"/>
                </a:lnTo>
                <a:lnTo>
                  <a:pt x="2722508" y="41978"/>
                </a:lnTo>
                <a:lnTo>
                  <a:pt x="2752088" y="71563"/>
                </a:lnTo>
                <a:lnTo>
                  <a:pt x="2774636" y="107027"/>
                </a:lnTo>
                <a:lnTo>
                  <a:pt x="2789005" y="147221"/>
                </a:lnTo>
                <a:lnTo>
                  <a:pt x="2794050" y="190995"/>
                </a:lnTo>
                <a:lnTo>
                  <a:pt x="2794050" y="2764472"/>
                </a:lnTo>
                <a:lnTo>
                  <a:pt x="2789005" y="2808244"/>
                </a:lnTo>
                <a:lnTo>
                  <a:pt x="2774636" y="2848433"/>
                </a:lnTo>
                <a:lnTo>
                  <a:pt x="2752088" y="2883889"/>
                </a:lnTo>
                <a:lnTo>
                  <a:pt x="2722508" y="2913465"/>
                </a:lnTo>
                <a:lnTo>
                  <a:pt x="2687045" y="2936013"/>
                </a:lnTo>
                <a:lnTo>
                  <a:pt x="2646845" y="2950384"/>
                </a:lnTo>
                <a:lnTo>
                  <a:pt x="2603055" y="2955429"/>
                </a:lnTo>
                <a:close/>
              </a:path>
            </a:pathLst>
          </a:custGeom>
          <a:solidFill>
            <a:srgbClr val="DFE3F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7417637" y="1405432"/>
            <a:ext cx="2794635" cy="1588135"/>
          </a:xfrm>
          <a:custGeom>
            <a:avLst/>
            <a:gdLst/>
            <a:ahLst/>
            <a:cxnLst/>
            <a:rect l="l" t="t" r="r" b="b"/>
            <a:pathLst>
              <a:path w="2794634" h="1588135">
                <a:moveTo>
                  <a:pt x="2620416" y="1587944"/>
                </a:moveTo>
                <a:lnTo>
                  <a:pt x="173634" y="1587944"/>
                </a:lnTo>
                <a:lnTo>
                  <a:pt x="127479" y="1581742"/>
                </a:lnTo>
                <a:lnTo>
                  <a:pt x="86002" y="1564238"/>
                </a:lnTo>
                <a:lnTo>
                  <a:pt x="50860" y="1537088"/>
                </a:lnTo>
                <a:lnTo>
                  <a:pt x="23708" y="1501947"/>
                </a:lnTo>
                <a:lnTo>
                  <a:pt x="6203" y="1460469"/>
                </a:lnTo>
                <a:lnTo>
                  <a:pt x="0" y="1414310"/>
                </a:lnTo>
                <a:lnTo>
                  <a:pt x="0" y="173634"/>
                </a:lnTo>
                <a:lnTo>
                  <a:pt x="6203" y="127474"/>
                </a:lnTo>
                <a:lnTo>
                  <a:pt x="23708" y="85996"/>
                </a:lnTo>
                <a:lnTo>
                  <a:pt x="50860" y="50855"/>
                </a:lnTo>
                <a:lnTo>
                  <a:pt x="86002" y="23705"/>
                </a:lnTo>
                <a:lnTo>
                  <a:pt x="127479" y="6202"/>
                </a:lnTo>
                <a:lnTo>
                  <a:pt x="173634" y="0"/>
                </a:lnTo>
                <a:lnTo>
                  <a:pt x="2620416" y="0"/>
                </a:lnTo>
                <a:lnTo>
                  <a:pt x="2666576" y="6202"/>
                </a:lnTo>
                <a:lnTo>
                  <a:pt x="2708053" y="23705"/>
                </a:lnTo>
                <a:lnTo>
                  <a:pt x="2743195" y="50855"/>
                </a:lnTo>
                <a:lnTo>
                  <a:pt x="2770345" y="85996"/>
                </a:lnTo>
                <a:lnTo>
                  <a:pt x="2787848" y="127474"/>
                </a:lnTo>
                <a:lnTo>
                  <a:pt x="2794050" y="173634"/>
                </a:lnTo>
                <a:lnTo>
                  <a:pt x="2794050" y="1414310"/>
                </a:lnTo>
                <a:lnTo>
                  <a:pt x="2787848" y="1460469"/>
                </a:lnTo>
                <a:lnTo>
                  <a:pt x="2770345" y="1501947"/>
                </a:lnTo>
                <a:lnTo>
                  <a:pt x="2743195" y="1537088"/>
                </a:lnTo>
                <a:lnTo>
                  <a:pt x="2708053" y="1564238"/>
                </a:lnTo>
                <a:lnTo>
                  <a:pt x="2666576" y="1581742"/>
                </a:lnTo>
                <a:lnTo>
                  <a:pt x="2620416" y="1587944"/>
                </a:lnTo>
                <a:close/>
              </a:path>
            </a:pathLst>
          </a:custGeom>
          <a:solidFill>
            <a:srgbClr val="FF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392607" y="1412722"/>
            <a:ext cx="6833870" cy="4772025"/>
          </a:xfrm>
          <a:custGeom>
            <a:avLst/>
            <a:gdLst/>
            <a:ahLst/>
            <a:cxnLst/>
            <a:rect l="l" t="t" r="r" b="b"/>
            <a:pathLst>
              <a:path w="6833870" h="4772025">
                <a:moveTo>
                  <a:pt x="6612280" y="4771923"/>
                </a:moveTo>
                <a:lnTo>
                  <a:pt x="221500" y="4771923"/>
                </a:lnTo>
                <a:lnTo>
                  <a:pt x="176862" y="4767423"/>
                </a:lnTo>
                <a:lnTo>
                  <a:pt x="135284" y="4754518"/>
                </a:lnTo>
                <a:lnTo>
                  <a:pt x="97659" y="4734099"/>
                </a:lnTo>
                <a:lnTo>
                  <a:pt x="64877" y="4707056"/>
                </a:lnTo>
                <a:lnTo>
                  <a:pt x="37830" y="4674281"/>
                </a:lnTo>
                <a:lnTo>
                  <a:pt x="17407" y="4636665"/>
                </a:lnTo>
                <a:lnTo>
                  <a:pt x="4500" y="4595099"/>
                </a:lnTo>
                <a:lnTo>
                  <a:pt x="0" y="4550473"/>
                </a:lnTo>
                <a:lnTo>
                  <a:pt x="0" y="221462"/>
                </a:lnTo>
                <a:lnTo>
                  <a:pt x="4500" y="176836"/>
                </a:lnTo>
                <a:lnTo>
                  <a:pt x="17407" y="135268"/>
                </a:lnTo>
                <a:lnTo>
                  <a:pt x="37830" y="97650"/>
                </a:lnTo>
                <a:lnTo>
                  <a:pt x="64877" y="64873"/>
                </a:lnTo>
                <a:lnTo>
                  <a:pt x="97659" y="37828"/>
                </a:lnTo>
                <a:lnTo>
                  <a:pt x="135284" y="17406"/>
                </a:lnTo>
                <a:lnTo>
                  <a:pt x="176862" y="4500"/>
                </a:lnTo>
                <a:lnTo>
                  <a:pt x="221500" y="0"/>
                </a:lnTo>
                <a:lnTo>
                  <a:pt x="6612280" y="0"/>
                </a:lnTo>
                <a:lnTo>
                  <a:pt x="6656906" y="4500"/>
                </a:lnTo>
                <a:lnTo>
                  <a:pt x="6698474" y="17406"/>
                </a:lnTo>
                <a:lnTo>
                  <a:pt x="6736092" y="37828"/>
                </a:lnTo>
                <a:lnTo>
                  <a:pt x="6768869" y="64873"/>
                </a:lnTo>
                <a:lnTo>
                  <a:pt x="6795914" y="97650"/>
                </a:lnTo>
                <a:lnTo>
                  <a:pt x="6816336" y="135268"/>
                </a:lnTo>
                <a:lnTo>
                  <a:pt x="6829242" y="176836"/>
                </a:lnTo>
                <a:lnTo>
                  <a:pt x="6833743" y="221462"/>
                </a:lnTo>
                <a:lnTo>
                  <a:pt x="6833743" y="4550473"/>
                </a:lnTo>
                <a:lnTo>
                  <a:pt x="6829242" y="4595099"/>
                </a:lnTo>
                <a:lnTo>
                  <a:pt x="6816336" y="4636665"/>
                </a:lnTo>
                <a:lnTo>
                  <a:pt x="6795914" y="4674281"/>
                </a:lnTo>
                <a:lnTo>
                  <a:pt x="6768869" y="4707056"/>
                </a:lnTo>
                <a:lnTo>
                  <a:pt x="6736092" y="4734099"/>
                </a:lnTo>
                <a:lnTo>
                  <a:pt x="6698474" y="4754518"/>
                </a:lnTo>
                <a:lnTo>
                  <a:pt x="6656906" y="4767423"/>
                </a:lnTo>
                <a:lnTo>
                  <a:pt x="6612280" y="477192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7554162" y="1535834"/>
            <a:ext cx="2523490" cy="12604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765810">
              <a:lnSpc>
                <a:spcPct val="101400"/>
              </a:lnSpc>
              <a:spcBef>
                <a:spcPts val="95"/>
              </a:spcBef>
            </a:pPr>
            <a:r>
              <a:rPr dirty="0" sz="1700" spc="5" b="1">
                <a:solidFill>
                  <a:srgbClr val="353535"/>
                </a:solidFill>
                <a:latin typeface="Arial"/>
                <a:cs typeface="Arial"/>
              </a:rPr>
              <a:t>Специфическая </a:t>
            </a:r>
            <a:r>
              <a:rPr dirty="0" sz="1700" spc="-459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 b="1">
                <a:solidFill>
                  <a:srgbClr val="353535"/>
                </a:solidFill>
                <a:latin typeface="Arial"/>
                <a:cs typeface="Arial"/>
              </a:rPr>
              <a:t>профилактика</a:t>
            </a:r>
            <a:endParaRPr sz="1700">
              <a:latin typeface="Arial"/>
              <a:cs typeface="Arial"/>
            </a:endParaRPr>
          </a:p>
          <a:p>
            <a:pPr marL="12700" marR="5080">
              <a:lnSpc>
                <a:spcPts val="1670"/>
              </a:lnSpc>
              <a:spcBef>
                <a:spcPts val="640"/>
              </a:spcBef>
            </a:pP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В настоящее время средства </a:t>
            </a:r>
            <a:r>
              <a:rPr dirty="0" sz="1400" spc="-5">
                <a:solidFill>
                  <a:srgbClr val="1F1F1F"/>
                </a:solidFill>
                <a:latin typeface="Arial"/>
                <a:cs typeface="Arial"/>
              </a:rPr>
              <a:t> специфической</a:t>
            </a:r>
            <a:r>
              <a:rPr dirty="0" sz="1400" spc="-8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профилактики </a:t>
            </a:r>
            <a:r>
              <a:rPr dirty="0" sz="1400" spc="-37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COVID-19</a:t>
            </a:r>
            <a:r>
              <a:rPr dirty="0" sz="1400" spc="34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не</a:t>
            </a:r>
            <a:r>
              <a:rPr dirty="0" sz="1400" spc="-1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разработаны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7554162" y="3445767"/>
            <a:ext cx="2379980" cy="24612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402590">
              <a:lnSpc>
                <a:spcPct val="101400"/>
              </a:lnSpc>
              <a:spcBef>
                <a:spcPts val="95"/>
              </a:spcBef>
            </a:pPr>
            <a:r>
              <a:rPr dirty="0" sz="1700" spc="10" b="1">
                <a:solidFill>
                  <a:srgbClr val="353535"/>
                </a:solidFill>
                <a:latin typeface="Arial"/>
                <a:cs typeface="Arial"/>
              </a:rPr>
              <a:t>Медикаментоз</a:t>
            </a:r>
            <a:r>
              <a:rPr dirty="0" sz="1700" b="1">
                <a:solidFill>
                  <a:srgbClr val="353535"/>
                </a:solidFill>
                <a:latin typeface="Arial"/>
                <a:cs typeface="Arial"/>
              </a:rPr>
              <a:t>н</a:t>
            </a:r>
            <a:r>
              <a:rPr dirty="0" sz="1700" spc="5" b="1">
                <a:solidFill>
                  <a:srgbClr val="353535"/>
                </a:solidFill>
                <a:latin typeface="Arial"/>
                <a:cs typeface="Arial"/>
              </a:rPr>
              <a:t>ая  </a:t>
            </a:r>
            <a:r>
              <a:rPr dirty="0" sz="1700" spc="10" b="1">
                <a:solidFill>
                  <a:srgbClr val="353535"/>
                </a:solidFill>
                <a:latin typeface="Arial"/>
                <a:cs typeface="Arial"/>
              </a:rPr>
              <a:t>профилактика</a:t>
            </a:r>
            <a:endParaRPr sz="1700">
              <a:latin typeface="Arial"/>
              <a:cs typeface="Arial"/>
            </a:endParaRPr>
          </a:p>
          <a:p>
            <a:pPr marL="200025" marR="5080" indent="-187960">
              <a:lnSpc>
                <a:spcPts val="1670"/>
              </a:lnSpc>
              <a:spcBef>
                <a:spcPts val="1180"/>
              </a:spcBef>
              <a:buClr>
                <a:srgbClr val="006FC0"/>
              </a:buClr>
              <a:buSzPct val="121428"/>
              <a:buChar char="•"/>
              <a:tabLst>
                <a:tab pos="200660" algn="l"/>
              </a:tabLst>
            </a:pP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для взрослых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интраназальное введение </a:t>
            </a:r>
            <a:r>
              <a:rPr dirty="0" sz="1400" spc="-37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рекомбинантного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интерферона</a:t>
            </a:r>
            <a:r>
              <a:rPr dirty="0" sz="140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альфа</a:t>
            </a:r>
            <a:endParaRPr sz="1400">
              <a:latin typeface="Arial"/>
              <a:cs typeface="Arial"/>
            </a:endParaRPr>
          </a:p>
          <a:p>
            <a:pPr marL="200025" marR="5080" indent="-187960">
              <a:lnSpc>
                <a:spcPts val="1670"/>
              </a:lnSpc>
              <a:spcBef>
                <a:spcPts val="565"/>
              </a:spcBef>
              <a:buClr>
                <a:srgbClr val="006FC0"/>
              </a:buClr>
              <a:buSzPct val="121428"/>
              <a:buChar char="•"/>
              <a:tabLst>
                <a:tab pos="200660" algn="l"/>
              </a:tabLst>
            </a:pP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для беременных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только </a:t>
            </a:r>
            <a:r>
              <a:rPr dirty="0" sz="14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интраназальное введение </a:t>
            </a:r>
            <a:r>
              <a:rPr dirty="0" sz="1400" spc="-37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рекомбинантного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интерферона</a:t>
            </a:r>
            <a:r>
              <a:rPr dirty="0" sz="1400" spc="-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альфа</a:t>
            </a:r>
            <a:r>
              <a:rPr dirty="0" sz="1400" spc="-2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2b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79683" y="1538329"/>
            <a:ext cx="6449060" cy="2882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700" spc="15" b="1">
                <a:solidFill>
                  <a:srgbClr val="353535"/>
                </a:solidFill>
                <a:latin typeface="Arial"/>
                <a:cs typeface="Arial"/>
              </a:rPr>
              <a:t>Меры</a:t>
            </a:r>
            <a:r>
              <a:rPr dirty="0" sz="1700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 b="1">
                <a:solidFill>
                  <a:srgbClr val="353535"/>
                </a:solidFill>
                <a:latin typeface="Arial"/>
                <a:cs typeface="Arial"/>
              </a:rPr>
              <a:t>неспецифической</a:t>
            </a:r>
            <a:r>
              <a:rPr dirty="0" sz="1700" spc="-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 b="1">
                <a:solidFill>
                  <a:srgbClr val="353535"/>
                </a:solidFill>
                <a:latin typeface="Arial"/>
                <a:cs typeface="Arial"/>
              </a:rPr>
              <a:t>профилактики,</a:t>
            </a:r>
            <a:r>
              <a:rPr dirty="0" sz="1700" spc="-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5" b="1">
                <a:solidFill>
                  <a:srgbClr val="353535"/>
                </a:solidFill>
                <a:latin typeface="Arial"/>
                <a:cs typeface="Arial"/>
              </a:rPr>
              <a:t>направленные</a:t>
            </a:r>
            <a:r>
              <a:rPr dirty="0" sz="1700" spc="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 b="1">
                <a:solidFill>
                  <a:srgbClr val="353535"/>
                </a:solidFill>
                <a:latin typeface="Arial"/>
                <a:cs typeface="Arial"/>
              </a:rPr>
              <a:t>на: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79683" y="1899600"/>
            <a:ext cx="1967230" cy="197929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1500" spc="15" b="1">
                <a:solidFill>
                  <a:srgbClr val="006FC0"/>
                </a:solidFill>
                <a:latin typeface="Arial"/>
                <a:cs typeface="Arial"/>
              </a:rPr>
              <a:t>Источник</a:t>
            </a:r>
            <a:r>
              <a:rPr dirty="0" sz="1500" spc="-4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500" spc="15" b="1">
                <a:solidFill>
                  <a:srgbClr val="006FC0"/>
                </a:solidFill>
                <a:latin typeface="Arial"/>
                <a:cs typeface="Arial"/>
              </a:rPr>
              <a:t>инфекции</a:t>
            </a:r>
            <a:endParaRPr sz="1500">
              <a:latin typeface="Arial"/>
              <a:cs typeface="Arial"/>
            </a:endParaRPr>
          </a:p>
          <a:p>
            <a:pPr marL="200025" marR="158115" indent="-187960">
              <a:lnSpc>
                <a:spcPts val="1670"/>
              </a:lnSpc>
              <a:spcBef>
                <a:spcPts val="605"/>
              </a:spcBef>
              <a:buClr>
                <a:srgbClr val="006FC0"/>
              </a:buClr>
              <a:buSzPct val="121428"/>
              <a:buChar char="•"/>
              <a:tabLst>
                <a:tab pos="200660" algn="l"/>
              </a:tabLst>
            </a:pP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Изоляция больных </a:t>
            </a:r>
            <a:r>
              <a:rPr dirty="0" sz="1400" spc="-37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в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боксированные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353535"/>
                </a:solidFill>
                <a:latin typeface="Arial"/>
                <a:cs typeface="Arial"/>
              </a:rPr>
              <a:t>помеще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н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ия/палаты 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инфекционного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 стационара;</a:t>
            </a:r>
            <a:endParaRPr sz="1400">
              <a:latin typeface="Arial"/>
              <a:cs typeface="Arial"/>
            </a:endParaRPr>
          </a:p>
          <a:p>
            <a:pPr marL="200025" marR="5080" indent="-187960">
              <a:lnSpc>
                <a:spcPts val="1670"/>
              </a:lnSpc>
              <a:spcBef>
                <a:spcPts val="1135"/>
              </a:spcBef>
              <a:buClr>
                <a:srgbClr val="006FC0"/>
              </a:buClr>
              <a:buSzPct val="121428"/>
              <a:buChar char="•"/>
              <a:tabLst>
                <a:tab pos="200660" algn="l"/>
              </a:tabLst>
            </a:pP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Назначение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этиотропной</a:t>
            </a:r>
            <a:r>
              <a:rPr dirty="0" sz="1400" spc="-6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терапии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813037" y="1908787"/>
            <a:ext cx="2090420" cy="411162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1500" spc="15" b="1">
                <a:solidFill>
                  <a:srgbClr val="006FC0"/>
                </a:solidFill>
                <a:latin typeface="Arial"/>
                <a:cs typeface="Arial"/>
              </a:rPr>
              <a:t>Mеханизм</a:t>
            </a:r>
            <a:r>
              <a:rPr dirty="0" sz="1500" spc="-3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500" spc="15" b="1">
                <a:solidFill>
                  <a:srgbClr val="006FC0"/>
                </a:solidFill>
                <a:latin typeface="Arial"/>
                <a:cs typeface="Arial"/>
              </a:rPr>
              <a:t>передачи</a:t>
            </a:r>
            <a:endParaRPr sz="1500">
              <a:latin typeface="Arial"/>
              <a:cs typeface="Arial"/>
            </a:endParaRPr>
          </a:p>
          <a:p>
            <a:pPr marL="200025" marR="187960" indent="-187960">
              <a:lnSpc>
                <a:spcPts val="1670"/>
              </a:lnSpc>
              <a:spcBef>
                <a:spcPts val="605"/>
              </a:spcBef>
              <a:buClr>
                <a:srgbClr val="006FC0"/>
              </a:buClr>
              <a:buSzPct val="121428"/>
              <a:buChar char="•"/>
              <a:tabLst>
                <a:tab pos="200660" algn="l"/>
              </a:tabLst>
            </a:pP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Соблюдение</a:t>
            </a:r>
            <a:r>
              <a:rPr dirty="0" sz="1400" spc="-8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правил </a:t>
            </a:r>
            <a:r>
              <a:rPr dirty="0" sz="1400" spc="-37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личной</a:t>
            </a:r>
            <a:r>
              <a:rPr dirty="0" sz="1400" spc="-15">
                <a:solidFill>
                  <a:srgbClr val="353535"/>
                </a:solidFill>
                <a:latin typeface="Arial"/>
                <a:cs typeface="Arial"/>
              </a:rPr>
              <a:t> гигиены</a:t>
            </a:r>
            <a:endParaRPr sz="1400">
              <a:latin typeface="Arial"/>
              <a:cs typeface="Arial"/>
            </a:endParaRPr>
          </a:p>
          <a:p>
            <a:pPr marL="200025" marR="121920" indent="-187960">
              <a:lnSpc>
                <a:spcPts val="1670"/>
              </a:lnSpc>
              <a:spcBef>
                <a:spcPts val="1145"/>
              </a:spcBef>
              <a:buClr>
                <a:srgbClr val="006FC0"/>
              </a:buClr>
              <a:buSzPct val="121428"/>
              <a:buChar char="•"/>
              <a:tabLst>
                <a:tab pos="200660" algn="l"/>
              </a:tabLst>
            </a:pP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Использование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одноразовых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медицинских масок,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- </a:t>
            </a:r>
            <a:r>
              <a:rPr dirty="0" sz="1400" spc="-38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использование </a:t>
            </a:r>
            <a:r>
              <a:rPr dirty="0" sz="1400" spc="-15">
                <a:solidFill>
                  <a:srgbClr val="353535"/>
                </a:solidFill>
                <a:latin typeface="Arial"/>
                <a:cs typeface="Arial"/>
              </a:rPr>
              <a:t>СИЗ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 для</a:t>
            </a:r>
            <a:r>
              <a:rPr dirty="0" sz="1400" spc="-2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медработников;</a:t>
            </a:r>
            <a:endParaRPr sz="1400">
              <a:latin typeface="Arial"/>
              <a:cs typeface="Arial"/>
            </a:endParaRPr>
          </a:p>
          <a:p>
            <a:pPr marL="200025" marR="374650" indent="-187960">
              <a:lnSpc>
                <a:spcPts val="1670"/>
              </a:lnSpc>
              <a:spcBef>
                <a:spcPts val="1135"/>
              </a:spcBef>
              <a:buClr>
                <a:srgbClr val="006FC0"/>
              </a:buClr>
              <a:buSzPct val="121428"/>
              <a:buChar char="•"/>
              <a:tabLst>
                <a:tab pos="200660" algn="l"/>
              </a:tabLst>
            </a:pP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Проведение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353535"/>
                </a:solidFill>
                <a:latin typeface="Arial"/>
                <a:cs typeface="Arial"/>
              </a:rPr>
              <a:t>дезинфе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к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ционных 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мероприятий;</a:t>
            </a:r>
            <a:endParaRPr sz="1400">
              <a:latin typeface="Arial"/>
              <a:cs typeface="Arial"/>
            </a:endParaRPr>
          </a:p>
          <a:p>
            <a:pPr marL="200025" marR="403225" indent="-187960">
              <a:lnSpc>
                <a:spcPts val="1670"/>
              </a:lnSpc>
              <a:spcBef>
                <a:spcPts val="1140"/>
              </a:spcBef>
              <a:buClr>
                <a:srgbClr val="006FC0"/>
              </a:buClr>
              <a:buSzPct val="121428"/>
              <a:buChar char="•"/>
              <a:tabLst>
                <a:tab pos="200660" algn="l"/>
              </a:tabLst>
            </a:pP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Утилизация мед.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отходов</a:t>
            </a:r>
            <a:r>
              <a:rPr dirty="0" sz="1400" spc="-4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класса</a:t>
            </a:r>
            <a:r>
              <a:rPr dirty="0" sz="1400" spc="-4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В;</a:t>
            </a:r>
            <a:endParaRPr sz="1400">
              <a:latin typeface="Arial"/>
              <a:cs typeface="Arial"/>
            </a:endParaRPr>
          </a:p>
          <a:p>
            <a:pPr marL="200025" marR="5080" indent="-187960">
              <a:lnSpc>
                <a:spcPts val="1670"/>
              </a:lnSpc>
              <a:spcBef>
                <a:spcPts val="1150"/>
              </a:spcBef>
              <a:buClr>
                <a:srgbClr val="006FC0"/>
              </a:buClr>
              <a:buSzPct val="121428"/>
              <a:buChar char="•"/>
              <a:tabLst>
                <a:tab pos="200660" algn="l"/>
              </a:tabLst>
            </a:pP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Транспортировка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больных</a:t>
            </a:r>
            <a:r>
              <a:rPr dirty="0" sz="1400" spc="-6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специальным </a:t>
            </a:r>
            <a:r>
              <a:rPr dirty="0" sz="1400" spc="-37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транспортом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059970" y="1908787"/>
            <a:ext cx="1991995" cy="381952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1500" spc="10" b="1">
                <a:solidFill>
                  <a:srgbClr val="006FC0"/>
                </a:solidFill>
                <a:latin typeface="Arial"/>
                <a:cs typeface="Arial"/>
              </a:rPr>
              <a:t>Контингент</a:t>
            </a:r>
            <a:endParaRPr sz="1500">
              <a:latin typeface="Arial"/>
              <a:cs typeface="Arial"/>
            </a:endParaRPr>
          </a:p>
          <a:p>
            <a:pPr marL="200025" marR="5080" indent="-187960">
              <a:lnSpc>
                <a:spcPts val="1670"/>
              </a:lnSpc>
              <a:spcBef>
                <a:spcPts val="605"/>
              </a:spcBef>
              <a:buClr>
                <a:srgbClr val="006FC0"/>
              </a:buClr>
              <a:buSzPct val="121428"/>
              <a:buChar char="•"/>
              <a:tabLst>
                <a:tab pos="200660" algn="l"/>
              </a:tabLst>
            </a:pP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Элиминационная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терапия</a:t>
            </a:r>
            <a:r>
              <a:rPr dirty="0" sz="1400" spc="-7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(«промывка» </a:t>
            </a:r>
            <a:r>
              <a:rPr dirty="0" sz="1400" spc="-37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носа</a:t>
            </a:r>
            <a:r>
              <a:rPr dirty="0" sz="140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р-ром NaCl)</a:t>
            </a:r>
            <a:endParaRPr sz="1400">
              <a:latin typeface="Arial"/>
              <a:cs typeface="Arial"/>
            </a:endParaRPr>
          </a:p>
          <a:p>
            <a:pPr marL="200025" marR="542925" indent="-187960">
              <a:lnSpc>
                <a:spcPts val="1670"/>
              </a:lnSpc>
              <a:spcBef>
                <a:spcPts val="1140"/>
              </a:spcBef>
              <a:buClr>
                <a:srgbClr val="006FC0"/>
              </a:buClr>
              <a:buSzPct val="121428"/>
              <a:buChar char="•"/>
              <a:tabLst>
                <a:tab pos="200660" algn="l"/>
              </a:tabLst>
            </a:pP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Местное </a:t>
            </a:r>
            <a:r>
              <a:rPr dirty="0" sz="14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использование 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лекарств,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353535"/>
                </a:solidFill>
                <a:latin typeface="Arial"/>
                <a:cs typeface="Arial"/>
              </a:rPr>
              <a:t>обладающих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 барьерными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функциями;</a:t>
            </a:r>
            <a:endParaRPr sz="1400">
              <a:latin typeface="Arial"/>
              <a:cs typeface="Arial"/>
            </a:endParaRPr>
          </a:p>
          <a:p>
            <a:pPr marL="200025" marR="464184" indent="-187960">
              <a:lnSpc>
                <a:spcPts val="1670"/>
              </a:lnSpc>
              <a:spcBef>
                <a:spcPts val="1135"/>
              </a:spcBef>
              <a:buClr>
                <a:srgbClr val="006FC0"/>
              </a:buClr>
              <a:buSzPct val="121428"/>
              <a:buChar char="•"/>
              <a:tabLst>
                <a:tab pos="200660" algn="l"/>
              </a:tabLst>
            </a:pPr>
            <a:r>
              <a:rPr dirty="0" sz="1400" spc="-15">
                <a:solidFill>
                  <a:srgbClr val="353535"/>
                </a:solidFill>
                <a:latin typeface="Arial"/>
                <a:cs typeface="Arial"/>
              </a:rPr>
              <a:t>Сво</a:t>
            </a:r>
            <a:r>
              <a:rPr dirty="0" sz="1400">
                <a:solidFill>
                  <a:srgbClr val="353535"/>
                </a:solidFill>
                <a:latin typeface="Arial"/>
                <a:cs typeface="Arial"/>
              </a:rPr>
              <a:t>е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временное 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обращение</a:t>
            </a:r>
            <a:endParaRPr sz="1400">
              <a:latin typeface="Arial"/>
              <a:cs typeface="Arial"/>
            </a:endParaRPr>
          </a:p>
          <a:p>
            <a:pPr marL="200025">
              <a:lnSpc>
                <a:spcPts val="1605"/>
              </a:lnSpc>
            </a:pP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400" spc="-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медицинские</a:t>
            </a:r>
            <a:endParaRPr sz="1400">
              <a:latin typeface="Arial"/>
              <a:cs typeface="Arial"/>
            </a:endParaRPr>
          </a:p>
          <a:p>
            <a:pPr marL="200025" marR="561975">
              <a:lnSpc>
                <a:spcPts val="1670"/>
              </a:lnSpc>
              <a:spcBef>
                <a:spcPts val="60"/>
              </a:spcBef>
            </a:pP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организации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при</a:t>
            </a:r>
            <a:r>
              <a:rPr dirty="0" sz="1400" spc="-8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появлении </a:t>
            </a:r>
            <a:r>
              <a:rPr dirty="0" sz="1400" spc="-37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симптомов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418896" y="6493471"/>
            <a:ext cx="8108950" cy="0"/>
          </a:xfrm>
          <a:custGeom>
            <a:avLst/>
            <a:gdLst/>
            <a:ahLst/>
            <a:cxnLst/>
            <a:rect l="l" t="t" r="r" b="b"/>
            <a:pathLst>
              <a:path w="8108950" h="0">
                <a:moveTo>
                  <a:pt x="0" y="0"/>
                </a:moveTo>
                <a:lnTo>
                  <a:pt x="8108861" y="0"/>
                </a:lnTo>
              </a:path>
            </a:pathLst>
          </a:custGeom>
          <a:ln w="584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 txBox="1"/>
          <p:nvPr/>
        </p:nvSpPr>
        <p:spPr>
          <a:xfrm>
            <a:off x="392925" y="6589868"/>
            <a:ext cx="8110220" cy="551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50" spc="-5">
                <a:solidFill>
                  <a:srgbClr val="565656"/>
                </a:solidFill>
                <a:latin typeface="Arial"/>
                <a:cs typeface="Arial"/>
              </a:rPr>
              <a:t>Мероприятия по предупреждению завоза </a:t>
            </a:r>
            <a:r>
              <a:rPr dirty="0" sz="1150">
                <a:solidFill>
                  <a:srgbClr val="565656"/>
                </a:solidFill>
                <a:latin typeface="Arial"/>
                <a:cs typeface="Arial"/>
              </a:rPr>
              <a:t>и </a:t>
            </a:r>
            <a:r>
              <a:rPr dirty="0" sz="1150" spc="-5">
                <a:solidFill>
                  <a:srgbClr val="565656"/>
                </a:solidFill>
                <a:latin typeface="Arial"/>
                <a:cs typeface="Arial"/>
              </a:rPr>
              <a:t>распространения COVID-19 на </a:t>
            </a:r>
            <a:r>
              <a:rPr dirty="0" sz="1150">
                <a:solidFill>
                  <a:srgbClr val="565656"/>
                </a:solidFill>
                <a:latin typeface="Arial"/>
                <a:cs typeface="Arial"/>
              </a:rPr>
              <a:t>территории </a:t>
            </a:r>
            <a:r>
              <a:rPr dirty="0" sz="1150" spc="-5">
                <a:solidFill>
                  <a:srgbClr val="565656"/>
                </a:solidFill>
                <a:latin typeface="Arial"/>
                <a:cs typeface="Arial"/>
              </a:rPr>
              <a:t>РФ регламентированы </a:t>
            </a:r>
            <a:r>
              <a:rPr dirty="0" sz="11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565656"/>
                </a:solidFill>
                <a:latin typeface="Arial"/>
                <a:cs typeface="Arial"/>
              </a:rPr>
              <a:t>Распоряжениями Правительства РФ от 30.01.20 №140-р, от 31.01.20 №154-р, от 03.02.20 №194-р, от 18.02.20 №338-р </a:t>
            </a:r>
            <a:r>
              <a:rPr dirty="0" sz="1150">
                <a:solidFill>
                  <a:srgbClr val="565656"/>
                </a:solidFill>
                <a:latin typeface="Arial"/>
                <a:cs typeface="Arial"/>
              </a:rPr>
              <a:t> и</a:t>
            </a:r>
            <a:r>
              <a:rPr dirty="0" sz="1150" spc="-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565656"/>
                </a:solidFill>
                <a:latin typeface="Arial"/>
                <a:cs typeface="Arial"/>
              </a:rPr>
              <a:t>Постановлениями Главного</a:t>
            </a:r>
            <a:r>
              <a:rPr dirty="0" sz="1150" spc="-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565656"/>
                </a:solidFill>
                <a:latin typeface="Arial"/>
                <a:cs typeface="Arial"/>
              </a:rPr>
              <a:t>государственного санитарного врача</a:t>
            </a:r>
            <a:r>
              <a:rPr dirty="0" sz="1150" spc="-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565656"/>
                </a:solidFill>
                <a:latin typeface="Arial"/>
                <a:cs typeface="Arial"/>
              </a:rPr>
              <a:t>РФ от 24.01.2020</a:t>
            </a:r>
            <a:r>
              <a:rPr dirty="0" sz="1150" spc="-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565656"/>
                </a:solidFill>
                <a:latin typeface="Arial"/>
                <a:cs typeface="Arial"/>
              </a:rPr>
              <a:t>№2, от 31.01.2020</a:t>
            </a:r>
            <a:r>
              <a:rPr dirty="0" sz="1150" spc="-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565656"/>
                </a:solidFill>
                <a:latin typeface="Arial"/>
                <a:cs typeface="Arial"/>
              </a:rPr>
              <a:t>№3.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pc="-10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56801" y="167922"/>
            <a:ext cx="685560" cy="77794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72298" y="260781"/>
            <a:ext cx="5635625" cy="6915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620"/>
              </a:lnSpc>
              <a:spcBef>
                <a:spcPts val="100"/>
              </a:spcBef>
            </a:pPr>
            <a:r>
              <a:rPr dirty="0" spc="-5">
                <a:solidFill>
                  <a:srgbClr val="D20001"/>
                </a:solidFill>
              </a:rPr>
              <a:t>Профилактика</a:t>
            </a:r>
            <a:r>
              <a:rPr dirty="0" spc="-25">
                <a:solidFill>
                  <a:srgbClr val="D20001"/>
                </a:solidFill>
              </a:rPr>
              <a:t> </a:t>
            </a:r>
            <a:r>
              <a:rPr dirty="0" spc="-5">
                <a:solidFill>
                  <a:srgbClr val="D20001"/>
                </a:solidFill>
              </a:rPr>
              <a:t>распространения</a:t>
            </a:r>
          </a:p>
          <a:p>
            <a:pPr marL="12700">
              <a:lnSpc>
                <a:spcPts val="2620"/>
              </a:lnSpc>
            </a:pPr>
            <a:r>
              <a:rPr dirty="0" spc="-5">
                <a:solidFill>
                  <a:srgbClr val="1F1F1F"/>
                </a:solidFill>
              </a:rPr>
              <a:t>COVID-19в</a:t>
            </a:r>
            <a:r>
              <a:rPr dirty="0" spc="-50">
                <a:solidFill>
                  <a:srgbClr val="1F1F1F"/>
                </a:solidFill>
              </a:rPr>
              <a:t> </a:t>
            </a:r>
            <a:r>
              <a:rPr dirty="0" spc="-5">
                <a:solidFill>
                  <a:srgbClr val="1F1F1F"/>
                </a:solidFill>
              </a:rPr>
              <a:t>медицинских</a:t>
            </a:r>
            <a:r>
              <a:rPr dirty="0" spc="-45">
                <a:solidFill>
                  <a:srgbClr val="1F1F1F"/>
                </a:solidFill>
              </a:rPr>
              <a:t> </a:t>
            </a:r>
            <a:r>
              <a:rPr dirty="0" spc="-5">
                <a:solidFill>
                  <a:srgbClr val="1F1F1F"/>
                </a:solidFill>
              </a:rPr>
              <a:t>организациях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427685" y="1041136"/>
            <a:ext cx="4163060" cy="37465"/>
            <a:chOff x="427685" y="1041136"/>
            <a:chExt cx="4163060" cy="37465"/>
          </a:xfrm>
        </p:grpSpPr>
        <p:sp>
          <p:nvSpPr>
            <p:cNvPr id="5" name="object 5" descr=""/>
            <p:cNvSpPr/>
            <p:nvPr/>
          </p:nvSpPr>
          <p:spPr>
            <a:xfrm>
              <a:off x="428028" y="1073594"/>
              <a:ext cx="4162425" cy="0"/>
            </a:xfrm>
            <a:custGeom>
              <a:avLst/>
              <a:gdLst/>
              <a:ahLst/>
              <a:cxnLst/>
              <a:rect l="l" t="t" r="r" b="b"/>
              <a:pathLst>
                <a:path w="4162425" h="0">
                  <a:moveTo>
                    <a:pt x="0" y="0"/>
                  </a:moveTo>
                  <a:lnTo>
                    <a:pt x="4162272" y="0"/>
                  </a:lnTo>
                </a:path>
              </a:pathLst>
            </a:custGeom>
            <a:ln w="9491">
              <a:solidFill>
                <a:srgbClr val="56565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27685" y="1058659"/>
              <a:ext cx="1564005" cy="0"/>
            </a:xfrm>
            <a:custGeom>
              <a:avLst/>
              <a:gdLst/>
              <a:ahLst/>
              <a:cxnLst/>
              <a:rect l="l" t="t" r="r" b="b"/>
              <a:pathLst>
                <a:path w="1564005" h="0">
                  <a:moveTo>
                    <a:pt x="0" y="0"/>
                  </a:moveTo>
                  <a:lnTo>
                    <a:pt x="1563636" y="0"/>
                  </a:lnTo>
                </a:path>
              </a:pathLst>
            </a:custGeom>
            <a:ln w="35044">
              <a:solidFill>
                <a:srgbClr val="D2000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/>
          <p:nvPr/>
        </p:nvSpPr>
        <p:spPr>
          <a:xfrm>
            <a:off x="392607" y="1412722"/>
            <a:ext cx="5058410" cy="4983480"/>
          </a:xfrm>
          <a:custGeom>
            <a:avLst/>
            <a:gdLst/>
            <a:ahLst/>
            <a:cxnLst/>
            <a:rect l="l" t="t" r="r" b="b"/>
            <a:pathLst>
              <a:path w="5058410" h="4983480">
                <a:moveTo>
                  <a:pt x="4826889" y="4982921"/>
                </a:moveTo>
                <a:lnTo>
                  <a:pt x="231279" y="4982921"/>
                </a:lnTo>
                <a:lnTo>
                  <a:pt x="184663" y="4978222"/>
                </a:lnTo>
                <a:lnTo>
                  <a:pt x="141248" y="4964747"/>
                </a:lnTo>
                <a:lnTo>
                  <a:pt x="101961" y="4943426"/>
                </a:lnTo>
                <a:lnTo>
                  <a:pt x="67733" y="4915188"/>
                </a:lnTo>
                <a:lnTo>
                  <a:pt x="39494" y="4880966"/>
                </a:lnTo>
                <a:lnTo>
                  <a:pt x="18172" y="4841689"/>
                </a:lnTo>
                <a:lnTo>
                  <a:pt x="4698" y="4798287"/>
                </a:lnTo>
                <a:lnTo>
                  <a:pt x="0" y="4751692"/>
                </a:lnTo>
                <a:lnTo>
                  <a:pt x="0" y="231279"/>
                </a:lnTo>
                <a:lnTo>
                  <a:pt x="4698" y="184682"/>
                </a:lnTo>
                <a:lnTo>
                  <a:pt x="18172" y="141274"/>
                </a:lnTo>
                <a:lnTo>
                  <a:pt x="39494" y="101989"/>
                </a:lnTo>
                <a:lnTo>
                  <a:pt x="67733" y="67757"/>
                </a:lnTo>
                <a:lnTo>
                  <a:pt x="101961" y="39511"/>
                </a:lnTo>
                <a:lnTo>
                  <a:pt x="141248" y="18181"/>
                </a:lnTo>
                <a:lnTo>
                  <a:pt x="184663" y="4700"/>
                </a:lnTo>
                <a:lnTo>
                  <a:pt x="231279" y="0"/>
                </a:lnTo>
                <a:lnTo>
                  <a:pt x="4826889" y="0"/>
                </a:lnTo>
                <a:lnTo>
                  <a:pt x="4873488" y="4700"/>
                </a:lnTo>
                <a:lnTo>
                  <a:pt x="4916891" y="18181"/>
                </a:lnTo>
                <a:lnTo>
                  <a:pt x="4956168" y="39511"/>
                </a:lnTo>
                <a:lnTo>
                  <a:pt x="4990390" y="67757"/>
                </a:lnTo>
                <a:lnTo>
                  <a:pt x="5018626" y="101989"/>
                </a:lnTo>
                <a:lnTo>
                  <a:pt x="5039945" y="141274"/>
                </a:lnTo>
                <a:lnTo>
                  <a:pt x="5053419" y="184682"/>
                </a:lnTo>
                <a:lnTo>
                  <a:pt x="5058117" y="231279"/>
                </a:lnTo>
                <a:lnTo>
                  <a:pt x="5058117" y="4751692"/>
                </a:lnTo>
                <a:lnTo>
                  <a:pt x="5053419" y="4798287"/>
                </a:lnTo>
                <a:lnTo>
                  <a:pt x="5039945" y="4841689"/>
                </a:lnTo>
                <a:lnTo>
                  <a:pt x="5018626" y="4880966"/>
                </a:lnTo>
                <a:lnTo>
                  <a:pt x="4990390" y="4915188"/>
                </a:lnTo>
                <a:lnTo>
                  <a:pt x="4956168" y="4943426"/>
                </a:lnTo>
                <a:lnTo>
                  <a:pt x="4916891" y="4964747"/>
                </a:lnTo>
                <a:lnTo>
                  <a:pt x="4873488" y="4978222"/>
                </a:lnTo>
                <a:lnTo>
                  <a:pt x="4826889" y="4982921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579683" y="1609160"/>
            <a:ext cx="4309110" cy="4584065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900" b="1">
                <a:solidFill>
                  <a:srgbClr val="006FC0"/>
                </a:solidFill>
                <a:latin typeface="Arial"/>
                <a:cs typeface="Arial"/>
              </a:rPr>
              <a:t>Транспортировка</a:t>
            </a:r>
            <a:r>
              <a:rPr dirty="0" sz="1900" spc="-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900" spc="5" b="1">
                <a:solidFill>
                  <a:srgbClr val="006FC0"/>
                </a:solidFill>
                <a:latin typeface="Arial"/>
                <a:cs typeface="Arial"/>
              </a:rPr>
              <a:t>пациента</a:t>
            </a:r>
            <a:endParaRPr sz="1900">
              <a:latin typeface="Arial"/>
              <a:cs typeface="Arial"/>
            </a:endParaRPr>
          </a:p>
          <a:p>
            <a:pPr marL="200025" marR="411480" indent="-187960">
              <a:lnSpc>
                <a:spcPct val="102200"/>
              </a:lnSpc>
              <a:spcBef>
                <a:spcPts val="540"/>
              </a:spcBef>
              <a:buClr>
                <a:srgbClr val="006FC0"/>
              </a:buClr>
              <a:buSzPct val="126666"/>
              <a:buChar char="•"/>
              <a:tabLst>
                <a:tab pos="200660" algn="l"/>
              </a:tabLst>
            </a:pP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Пациентов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с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подозрением или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подтверждённым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COVID-19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необходимо </a:t>
            </a:r>
            <a:r>
              <a:rPr dirty="0" sz="1500" spc="-40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госпитализировать в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инфекционный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стационар,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доставка осуществляется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специализированным</a:t>
            </a:r>
            <a:r>
              <a:rPr dirty="0" sz="15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транспортом</a:t>
            </a:r>
            <a:endParaRPr sz="1500">
              <a:latin typeface="Arial"/>
              <a:cs typeface="Arial"/>
            </a:endParaRPr>
          </a:p>
          <a:p>
            <a:pPr marL="200025" marR="375920" indent="-187960">
              <a:lnSpc>
                <a:spcPct val="102200"/>
              </a:lnSpc>
              <a:spcBef>
                <a:spcPts val="1150"/>
              </a:spcBef>
              <a:buClr>
                <a:srgbClr val="006FC0"/>
              </a:buClr>
              <a:buSzPct val="126666"/>
              <a:buChar char="•"/>
              <a:tabLst>
                <a:tab pos="200660" algn="l"/>
              </a:tabLst>
            </a:pP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Персонал и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водитель, контактирующие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с </a:t>
            </a:r>
            <a:r>
              <a:rPr dirty="0" sz="1500" spc="-40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больными COVID-19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(при подозрении на </a:t>
            </a:r>
            <a:r>
              <a:rPr dirty="0" sz="1500" spc="-40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инфекцию) должны быть обеспечены </a:t>
            </a: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средствами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индивидуальной защиты:</a:t>
            </a:r>
            <a:endParaRPr sz="1500">
              <a:latin typeface="Arial"/>
              <a:cs typeface="Arial"/>
            </a:endParaRPr>
          </a:p>
          <a:p>
            <a:pPr lvl="1" marL="362585" indent="-172720">
              <a:lnSpc>
                <a:spcPct val="100000"/>
              </a:lnSpc>
              <a:spcBef>
                <a:spcPts val="259"/>
              </a:spcBef>
              <a:buClr>
                <a:srgbClr val="006FC0"/>
              </a:buClr>
              <a:buFont typeface="Wingdings"/>
              <a:buChar char=""/>
              <a:tabLst>
                <a:tab pos="363220" algn="l"/>
              </a:tabLst>
            </a:pP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шапочки,</a:t>
            </a:r>
            <a:endParaRPr sz="1300">
              <a:latin typeface="Arial"/>
              <a:cs typeface="Arial"/>
            </a:endParaRPr>
          </a:p>
          <a:p>
            <a:pPr lvl="1" marL="362585" indent="-172720">
              <a:lnSpc>
                <a:spcPct val="100000"/>
              </a:lnSpc>
              <a:spcBef>
                <a:spcPts val="45"/>
              </a:spcBef>
              <a:buClr>
                <a:srgbClr val="006FC0"/>
              </a:buClr>
              <a:buFont typeface="Wingdings"/>
              <a:buChar char=""/>
              <a:tabLst>
                <a:tab pos="363220" algn="l"/>
              </a:tabLst>
            </a:pP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противочумные (хирургические)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халаты,</a:t>
            </a:r>
            <a:endParaRPr sz="1300">
              <a:latin typeface="Arial"/>
              <a:cs typeface="Arial"/>
            </a:endParaRPr>
          </a:p>
          <a:p>
            <a:pPr lvl="1" marL="362585" indent="-172720">
              <a:lnSpc>
                <a:spcPct val="100000"/>
              </a:lnSpc>
              <a:spcBef>
                <a:spcPts val="50"/>
              </a:spcBef>
              <a:buClr>
                <a:srgbClr val="006FC0"/>
              </a:buClr>
              <a:buFont typeface="Wingdings"/>
              <a:buChar char=""/>
              <a:tabLst>
                <a:tab pos="363220" algn="l"/>
              </a:tabLst>
            </a:pP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респираторы</a:t>
            </a:r>
            <a:r>
              <a:rPr dirty="0" sz="13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(класса</a:t>
            </a:r>
            <a:r>
              <a:rPr dirty="0" sz="13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FFP2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и</a:t>
            </a:r>
            <a:r>
              <a:rPr dirty="0" sz="13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выше),</a:t>
            </a:r>
            <a:endParaRPr sz="1300">
              <a:latin typeface="Arial"/>
              <a:cs typeface="Arial"/>
            </a:endParaRPr>
          </a:p>
          <a:p>
            <a:pPr lvl="1" marL="362585" indent="-172720">
              <a:lnSpc>
                <a:spcPct val="100000"/>
              </a:lnSpc>
              <a:spcBef>
                <a:spcPts val="50"/>
              </a:spcBef>
              <a:buClr>
                <a:srgbClr val="006FC0"/>
              </a:buClr>
              <a:buFont typeface="Wingdings"/>
              <a:buChar char=""/>
              <a:tabLst>
                <a:tab pos="363220" algn="l"/>
              </a:tabLst>
            </a:pP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защитные</a:t>
            </a:r>
            <a:r>
              <a:rPr dirty="0" sz="13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очки</a:t>
            </a:r>
            <a:r>
              <a:rPr dirty="0" sz="13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или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экраны</a:t>
            </a:r>
            <a:endParaRPr sz="1300">
              <a:latin typeface="Arial"/>
              <a:cs typeface="Arial"/>
            </a:endParaRPr>
          </a:p>
          <a:p>
            <a:pPr marL="200025" marR="5080" indent="-187960">
              <a:lnSpc>
                <a:spcPct val="102200"/>
              </a:lnSpc>
              <a:spcBef>
                <a:spcPts val="1175"/>
              </a:spcBef>
              <a:buClr>
                <a:srgbClr val="006FC0"/>
              </a:buClr>
              <a:buSzPct val="126666"/>
              <a:buChar char="•"/>
              <a:tabLst>
                <a:tab pos="200660" algn="l"/>
              </a:tabLst>
            </a:pP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Транспорт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и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предметы,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использованные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при </a:t>
            </a:r>
            <a:r>
              <a:rPr dirty="0" sz="1500" spc="-40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транспортировании,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обеззараживаются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на </a:t>
            </a: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территории мед.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организации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на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специально </a:t>
            </a:r>
            <a:r>
              <a:rPr dirty="0" sz="1500" spc="-4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оборудованной</a:t>
            </a:r>
            <a:r>
              <a:rPr dirty="0" sz="15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площадке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со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стоком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и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ямой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pc="-10"/>
              <a:t>10</a:t>
            </a:fld>
          </a:p>
        </p:txBody>
      </p:sp>
      <p:sp>
        <p:nvSpPr>
          <p:cNvPr id="9" name="object 9" descr=""/>
          <p:cNvSpPr txBox="1"/>
          <p:nvPr/>
        </p:nvSpPr>
        <p:spPr>
          <a:xfrm>
            <a:off x="5595861" y="1609160"/>
            <a:ext cx="4469765" cy="477393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900" b="1">
                <a:solidFill>
                  <a:srgbClr val="006FC0"/>
                </a:solidFill>
                <a:latin typeface="Arial"/>
                <a:cs typeface="Arial"/>
              </a:rPr>
              <a:t>Дезинфицирование</a:t>
            </a:r>
            <a:endParaRPr sz="1900">
              <a:latin typeface="Arial"/>
              <a:cs typeface="Arial"/>
            </a:endParaRPr>
          </a:p>
          <a:p>
            <a:pPr marL="200025" marR="5080" indent="-187960">
              <a:lnSpc>
                <a:spcPct val="102200"/>
              </a:lnSpc>
              <a:spcBef>
                <a:spcPts val="540"/>
              </a:spcBef>
              <a:buClr>
                <a:srgbClr val="006FC0"/>
              </a:buClr>
              <a:buSzPct val="126666"/>
              <a:buChar char="•"/>
              <a:tabLst>
                <a:tab pos="200660" algn="l"/>
              </a:tabLst>
            </a:pP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Профилактическая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дезинфекция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начинается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немедленно при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возникновении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угрозы </a:t>
            </a: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заболевания </a:t>
            </a: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и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прекращаются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через </a:t>
            </a: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5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дней </a:t>
            </a: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после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ликвидации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угрозы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заноса возбудителя, </a:t>
            </a:r>
            <a:r>
              <a:rPr dirty="0" sz="1500" spc="-40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включает</a:t>
            </a:r>
            <a:r>
              <a:rPr dirty="0" sz="15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себя:</a:t>
            </a:r>
            <a:endParaRPr sz="1500">
              <a:latin typeface="Arial"/>
              <a:cs typeface="Arial"/>
            </a:endParaRPr>
          </a:p>
          <a:p>
            <a:pPr lvl="1" marL="444500" indent="-173355">
              <a:lnSpc>
                <a:spcPct val="100000"/>
              </a:lnSpc>
              <a:spcBef>
                <a:spcPts val="670"/>
              </a:spcBef>
              <a:buClr>
                <a:srgbClr val="006FC0"/>
              </a:buClr>
              <a:buFont typeface="Wingdings"/>
              <a:buChar char=""/>
              <a:tabLst>
                <a:tab pos="445134" algn="l"/>
              </a:tabLst>
            </a:pP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меры</a:t>
            </a:r>
            <a:r>
              <a:rPr dirty="0" sz="1300" spc="-4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гигиены,</a:t>
            </a:r>
            <a:endParaRPr sz="1300">
              <a:latin typeface="Arial"/>
              <a:cs typeface="Arial"/>
            </a:endParaRPr>
          </a:p>
          <a:p>
            <a:pPr lvl="1" marL="444500" marR="813435" indent="-172720">
              <a:lnSpc>
                <a:spcPct val="103200"/>
              </a:lnSpc>
              <a:buClr>
                <a:srgbClr val="006FC0"/>
              </a:buClr>
              <a:buFont typeface="Wingdings"/>
              <a:buChar char=""/>
              <a:tabLst>
                <a:tab pos="445134" algn="l"/>
              </a:tabLst>
            </a:pP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частое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мытье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рук с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мылом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или протирку </a:t>
            </a:r>
            <a:r>
              <a:rPr dirty="0" sz="1300" spc="-3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их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кожными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антисептиками,</a:t>
            </a:r>
            <a:endParaRPr sz="1300">
              <a:latin typeface="Arial"/>
              <a:cs typeface="Arial"/>
            </a:endParaRPr>
          </a:p>
          <a:p>
            <a:pPr lvl="1" marL="444500" indent="-173355">
              <a:lnSpc>
                <a:spcPct val="100000"/>
              </a:lnSpc>
              <a:spcBef>
                <a:spcPts val="45"/>
              </a:spcBef>
              <a:buClr>
                <a:srgbClr val="006FC0"/>
              </a:buClr>
              <a:buFont typeface="Wingdings"/>
              <a:buChar char=""/>
              <a:tabLst>
                <a:tab pos="445134" algn="l"/>
              </a:tabLst>
            </a:pP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регулярное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проветривание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помещений,</a:t>
            </a:r>
            <a:endParaRPr sz="1300">
              <a:latin typeface="Arial"/>
              <a:cs typeface="Arial"/>
            </a:endParaRPr>
          </a:p>
          <a:p>
            <a:pPr lvl="1" marL="444500" indent="-173355">
              <a:lnSpc>
                <a:spcPct val="100000"/>
              </a:lnSpc>
              <a:buClr>
                <a:srgbClr val="006FC0"/>
              </a:buClr>
              <a:buFont typeface="Wingdings"/>
              <a:buChar char=""/>
              <a:tabLst>
                <a:tab pos="445134" algn="l"/>
              </a:tabLst>
            </a:pPr>
            <a:r>
              <a:rPr dirty="0" sz="1350" spc="-10">
                <a:solidFill>
                  <a:srgbClr val="353535"/>
                </a:solidFill>
                <a:latin typeface="Arial"/>
                <a:cs typeface="Arial"/>
              </a:rPr>
              <a:t>проведение</a:t>
            </a:r>
            <a:r>
              <a:rPr dirty="0" sz="1350" spc="-3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353535"/>
                </a:solidFill>
                <a:latin typeface="Arial"/>
                <a:cs typeface="Arial"/>
              </a:rPr>
              <a:t>влажной</a:t>
            </a:r>
            <a:r>
              <a:rPr dirty="0" sz="1350" spc="-3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50" spc="-5">
                <a:solidFill>
                  <a:srgbClr val="353535"/>
                </a:solidFill>
                <a:latin typeface="Arial"/>
                <a:cs typeface="Arial"/>
              </a:rPr>
              <a:t>уборки.</a:t>
            </a:r>
            <a:endParaRPr sz="1350">
              <a:latin typeface="Arial"/>
              <a:cs typeface="Arial"/>
            </a:endParaRPr>
          </a:p>
          <a:p>
            <a:pPr marL="200025" marR="245110" indent="-187960">
              <a:lnSpc>
                <a:spcPct val="102200"/>
              </a:lnSpc>
              <a:spcBef>
                <a:spcPts val="640"/>
              </a:spcBef>
              <a:buClr>
                <a:srgbClr val="006FC0"/>
              </a:buClr>
              <a:buSzPct val="126666"/>
              <a:buChar char="•"/>
              <a:tabLst>
                <a:tab pos="200660" algn="l"/>
              </a:tabLst>
            </a:pP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В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кладовой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одежда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больного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хранится в </a:t>
            </a: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индивидуальных мешках, </a:t>
            </a: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сложенных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в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баки </a:t>
            </a:r>
            <a:r>
              <a:rPr dirty="0" sz="1500" spc="-40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или</a:t>
            </a:r>
            <a:r>
              <a:rPr dirty="0" sz="15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полиэтиленовые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мешки</a:t>
            </a:r>
            <a:endParaRPr sz="1500">
              <a:latin typeface="Arial"/>
              <a:cs typeface="Arial"/>
            </a:endParaRPr>
          </a:p>
          <a:p>
            <a:pPr marL="200025" marR="374015" indent="-187960">
              <a:lnSpc>
                <a:spcPct val="102200"/>
              </a:lnSpc>
              <a:spcBef>
                <a:spcPts val="1150"/>
              </a:spcBef>
              <a:buClr>
                <a:srgbClr val="006FC0"/>
              </a:buClr>
              <a:buSzPct val="126666"/>
              <a:buChar char="•"/>
              <a:tabLst>
                <a:tab pos="200660" algn="l"/>
              </a:tabLst>
            </a:pP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Медицинские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отходы,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в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т.ч. биологические </a:t>
            </a:r>
            <a:r>
              <a:rPr dirty="0" sz="1500" spc="-40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выделения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пациентов,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утилизируются в </a:t>
            </a: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соответствии с санитарно- </a:t>
            </a: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эпидемиологическими требованиями,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применяемыми</a:t>
            </a:r>
            <a:r>
              <a:rPr dirty="0" sz="15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к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отходам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класса</a:t>
            </a:r>
            <a:r>
              <a:rPr dirty="0" sz="15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В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56801" y="167922"/>
            <a:ext cx="685560" cy="77794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72298" y="260781"/>
            <a:ext cx="5325110" cy="6915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620"/>
              </a:lnSpc>
              <a:spcBef>
                <a:spcPts val="100"/>
              </a:spcBef>
            </a:pPr>
            <a:r>
              <a:rPr dirty="0" spc="-5">
                <a:solidFill>
                  <a:srgbClr val="D20001"/>
                </a:solidFill>
              </a:rPr>
              <a:t>Профилактика</a:t>
            </a:r>
          </a:p>
          <a:p>
            <a:pPr marL="12700">
              <a:lnSpc>
                <a:spcPts val="2620"/>
              </a:lnSpc>
            </a:pPr>
            <a:r>
              <a:rPr dirty="0" spc="-5">
                <a:solidFill>
                  <a:srgbClr val="1F1F1F"/>
                </a:solidFill>
              </a:rPr>
              <a:t>COVID-19у</a:t>
            </a:r>
            <a:r>
              <a:rPr dirty="0" spc="-50">
                <a:solidFill>
                  <a:srgbClr val="1F1F1F"/>
                </a:solidFill>
              </a:rPr>
              <a:t> </a:t>
            </a:r>
            <a:r>
              <a:rPr dirty="0" spc="-5">
                <a:solidFill>
                  <a:srgbClr val="1F1F1F"/>
                </a:solidFill>
              </a:rPr>
              <a:t>медицинских</a:t>
            </a:r>
            <a:r>
              <a:rPr dirty="0" spc="-45">
                <a:solidFill>
                  <a:srgbClr val="1F1F1F"/>
                </a:solidFill>
              </a:rPr>
              <a:t> </a:t>
            </a:r>
            <a:r>
              <a:rPr dirty="0" spc="-5">
                <a:solidFill>
                  <a:srgbClr val="1F1F1F"/>
                </a:solidFill>
              </a:rPr>
              <a:t>работников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427685" y="1041136"/>
            <a:ext cx="4163060" cy="37465"/>
            <a:chOff x="427685" y="1041136"/>
            <a:chExt cx="4163060" cy="37465"/>
          </a:xfrm>
        </p:grpSpPr>
        <p:sp>
          <p:nvSpPr>
            <p:cNvPr id="5" name="object 5" descr=""/>
            <p:cNvSpPr/>
            <p:nvPr/>
          </p:nvSpPr>
          <p:spPr>
            <a:xfrm>
              <a:off x="428028" y="1073594"/>
              <a:ext cx="4162425" cy="0"/>
            </a:xfrm>
            <a:custGeom>
              <a:avLst/>
              <a:gdLst/>
              <a:ahLst/>
              <a:cxnLst/>
              <a:rect l="l" t="t" r="r" b="b"/>
              <a:pathLst>
                <a:path w="4162425" h="0">
                  <a:moveTo>
                    <a:pt x="0" y="0"/>
                  </a:moveTo>
                  <a:lnTo>
                    <a:pt x="4162272" y="0"/>
                  </a:lnTo>
                </a:path>
              </a:pathLst>
            </a:custGeom>
            <a:ln w="9491">
              <a:solidFill>
                <a:srgbClr val="56565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27685" y="1058659"/>
              <a:ext cx="1564005" cy="0"/>
            </a:xfrm>
            <a:custGeom>
              <a:avLst/>
              <a:gdLst/>
              <a:ahLst/>
              <a:cxnLst/>
              <a:rect l="l" t="t" r="r" b="b"/>
              <a:pathLst>
                <a:path w="1564005" h="0">
                  <a:moveTo>
                    <a:pt x="0" y="0"/>
                  </a:moveTo>
                  <a:lnTo>
                    <a:pt x="1563636" y="0"/>
                  </a:lnTo>
                </a:path>
              </a:pathLst>
            </a:custGeom>
            <a:ln w="35044">
              <a:solidFill>
                <a:srgbClr val="D2000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/>
          <p:nvPr/>
        </p:nvSpPr>
        <p:spPr>
          <a:xfrm>
            <a:off x="5343423" y="1512049"/>
            <a:ext cx="4899025" cy="5370195"/>
          </a:xfrm>
          <a:custGeom>
            <a:avLst/>
            <a:gdLst/>
            <a:ahLst/>
            <a:cxnLst/>
            <a:rect l="l" t="t" r="r" b="b"/>
            <a:pathLst>
              <a:path w="4899025" h="5370195">
                <a:moveTo>
                  <a:pt x="4671568" y="5369864"/>
                </a:moveTo>
                <a:lnTo>
                  <a:pt x="227368" y="5369864"/>
                </a:lnTo>
                <a:lnTo>
                  <a:pt x="181547" y="5365245"/>
                </a:lnTo>
                <a:lnTo>
                  <a:pt x="138869" y="5351995"/>
                </a:lnTo>
                <a:lnTo>
                  <a:pt x="100247" y="5331030"/>
                </a:lnTo>
                <a:lnTo>
                  <a:pt x="66597" y="5303262"/>
                </a:lnTo>
                <a:lnTo>
                  <a:pt x="38832" y="5269607"/>
                </a:lnTo>
                <a:lnTo>
                  <a:pt x="17868" y="5230979"/>
                </a:lnTo>
                <a:lnTo>
                  <a:pt x="4619" y="5188291"/>
                </a:lnTo>
                <a:lnTo>
                  <a:pt x="0" y="5142458"/>
                </a:lnTo>
                <a:lnTo>
                  <a:pt x="0" y="227355"/>
                </a:lnTo>
                <a:lnTo>
                  <a:pt x="4619" y="181520"/>
                </a:lnTo>
                <a:lnTo>
                  <a:pt x="17868" y="138836"/>
                </a:lnTo>
                <a:lnTo>
                  <a:pt x="38832" y="100216"/>
                </a:lnTo>
                <a:lnTo>
                  <a:pt x="66597" y="66571"/>
                </a:lnTo>
                <a:lnTo>
                  <a:pt x="100247" y="38815"/>
                </a:lnTo>
                <a:lnTo>
                  <a:pt x="138869" y="17859"/>
                </a:lnTo>
                <a:lnTo>
                  <a:pt x="181547" y="4616"/>
                </a:lnTo>
                <a:lnTo>
                  <a:pt x="227368" y="0"/>
                </a:lnTo>
                <a:lnTo>
                  <a:pt x="4671568" y="0"/>
                </a:lnTo>
                <a:lnTo>
                  <a:pt x="4717388" y="4616"/>
                </a:lnTo>
                <a:lnTo>
                  <a:pt x="4760064" y="17859"/>
                </a:lnTo>
                <a:lnTo>
                  <a:pt x="4798684" y="38815"/>
                </a:lnTo>
                <a:lnTo>
                  <a:pt x="4832332" y="66571"/>
                </a:lnTo>
                <a:lnTo>
                  <a:pt x="4860094" y="100216"/>
                </a:lnTo>
                <a:lnTo>
                  <a:pt x="4881056" y="138836"/>
                </a:lnTo>
                <a:lnTo>
                  <a:pt x="4894304" y="181520"/>
                </a:lnTo>
                <a:lnTo>
                  <a:pt x="4898923" y="227355"/>
                </a:lnTo>
                <a:lnTo>
                  <a:pt x="4898923" y="5142458"/>
                </a:lnTo>
                <a:lnTo>
                  <a:pt x="4894304" y="5188291"/>
                </a:lnTo>
                <a:lnTo>
                  <a:pt x="4881056" y="5230979"/>
                </a:lnTo>
                <a:lnTo>
                  <a:pt x="4860094" y="5269607"/>
                </a:lnTo>
                <a:lnTo>
                  <a:pt x="4832332" y="5303262"/>
                </a:lnTo>
                <a:lnTo>
                  <a:pt x="4798684" y="5331030"/>
                </a:lnTo>
                <a:lnTo>
                  <a:pt x="4760064" y="5351995"/>
                </a:lnTo>
                <a:lnTo>
                  <a:pt x="4717388" y="5365245"/>
                </a:lnTo>
                <a:lnTo>
                  <a:pt x="4671568" y="5369864"/>
                </a:lnTo>
                <a:close/>
              </a:path>
            </a:pathLst>
          </a:custGeom>
          <a:solidFill>
            <a:srgbClr val="DFE3FD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00025" marR="503555" indent="-187960">
              <a:lnSpc>
                <a:spcPct val="102200"/>
              </a:lnSpc>
              <a:spcBef>
                <a:spcPts val="95"/>
              </a:spcBef>
              <a:buClr>
                <a:srgbClr val="006FC0"/>
              </a:buClr>
              <a:buSzPct val="126666"/>
              <a:buChar char="•"/>
              <a:tabLst>
                <a:tab pos="200660" algn="l"/>
              </a:tabLst>
            </a:pPr>
            <a:r>
              <a:rPr dirty="0" sz="1500" spc="15"/>
              <a:t>Следует </a:t>
            </a:r>
            <a:r>
              <a:rPr dirty="0" sz="1500" spc="10"/>
              <a:t>проводить ежедневные </a:t>
            </a:r>
            <a:r>
              <a:rPr dirty="0" sz="1500" spc="15"/>
              <a:t> осмотры  </a:t>
            </a:r>
            <a:r>
              <a:rPr dirty="0" sz="1500" spc="10"/>
              <a:t>медицинских  работников </a:t>
            </a:r>
            <a:r>
              <a:rPr dirty="0" sz="1500" spc="-405"/>
              <a:t> </a:t>
            </a:r>
            <a:r>
              <a:rPr dirty="0" sz="1500" spc="15"/>
              <a:t>с</a:t>
            </a:r>
            <a:r>
              <a:rPr dirty="0" sz="1500" spc="5"/>
              <a:t> </a:t>
            </a:r>
            <a:r>
              <a:rPr dirty="0" sz="1500" spc="10"/>
              <a:t>проведением термометрии</a:t>
            </a:r>
            <a:r>
              <a:rPr dirty="0" sz="1500" spc="-5"/>
              <a:t> </a:t>
            </a:r>
            <a:r>
              <a:rPr dirty="0" sz="1500" spc="20"/>
              <a:t>2</a:t>
            </a:r>
            <a:r>
              <a:rPr dirty="0" sz="1500" spc="10"/>
              <a:t> раза</a:t>
            </a:r>
            <a:endParaRPr sz="1500"/>
          </a:p>
          <a:p>
            <a:pPr marL="200025" marR="403860">
              <a:lnSpc>
                <a:spcPct val="102200"/>
              </a:lnSpc>
            </a:pPr>
            <a:r>
              <a:rPr dirty="0" spc="15"/>
              <a:t>в день на протяжении </a:t>
            </a:r>
            <a:r>
              <a:rPr dirty="0" spc="10"/>
              <a:t>всего периода </a:t>
            </a:r>
            <a:r>
              <a:rPr dirty="0" spc="-405"/>
              <a:t> </a:t>
            </a:r>
            <a:r>
              <a:rPr dirty="0" spc="15"/>
              <a:t>ухода</a:t>
            </a:r>
            <a:r>
              <a:rPr dirty="0"/>
              <a:t> </a:t>
            </a:r>
            <a:r>
              <a:rPr dirty="0" spc="15"/>
              <a:t>за</a:t>
            </a:r>
            <a:r>
              <a:rPr dirty="0"/>
              <a:t> </a:t>
            </a:r>
            <a:r>
              <a:rPr dirty="0" spc="10"/>
              <a:t>пациентами</a:t>
            </a:r>
            <a:r>
              <a:rPr dirty="0"/>
              <a:t> </a:t>
            </a:r>
            <a:r>
              <a:rPr dirty="0" spc="15"/>
              <a:t>с</a:t>
            </a:r>
            <a:r>
              <a:rPr dirty="0"/>
              <a:t> </a:t>
            </a:r>
            <a:r>
              <a:rPr dirty="0" spc="15"/>
              <a:t>COVID-19</a:t>
            </a:r>
          </a:p>
          <a:p>
            <a:pPr marL="200025" marR="259715">
              <a:lnSpc>
                <a:spcPct val="102200"/>
              </a:lnSpc>
            </a:pPr>
            <a:r>
              <a:rPr dirty="0" spc="15"/>
              <a:t>и в </a:t>
            </a:r>
            <a:r>
              <a:rPr dirty="0" spc="10"/>
              <a:t>течение </a:t>
            </a:r>
            <a:r>
              <a:rPr dirty="0" spc="15"/>
              <a:t>14 дней после </a:t>
            </a:r>
            <a:r>
              <a:rPr dirty="0" spc="10"/>
              <a:t>последнего </a:t>
            </a:r>
            <a:r>
              <a:rPr dirty="0" spc="-405"/>
              <a:t> </a:t>
            </a:r>
            <a:r>
              <a:rPr dirty="0" spc="10"/>
              <a:t>контакта</a:t>
            </a:r>
            <a:r>
              <a:rPr dirty="0"/>
              <a:t> </a:t>
            </a:r>
            <a:r>
              <a:rPr dirty="0" spc="15"/>
              <a:t>с</a:t>
            </a:r>
            <a:r>
              <a:rPr dirty="0" spc="5"/>
              <a:t> </a:t>
            </a:r>
            <a:r>
              <a:rPr dirty="0" spc="15"/>
              <a:t>больным</a:t>
            </a:r>
          </a:p>
          <a:p>
            <a:pPr marL="200025" marR="5080" indent="-187960">
              <a:lnSpc>
                <a:spcPct val="102200"/>
              </a:lnSpc>
              <a:spcBef>
                <a:spcPts val="1150"/>
              </a:spcBef>
              <a:buClr>
                <a:srgbClr val="006FC0"/>
              </a:buClr>
              <a:buSzPct val="126666"/>
              <a:buChar char="•"/>
              <a:tabLst>
                <a:tab pos="200660" algn="l"/>
              </a:tabLst>
            </a:pPr>
            <a:r>
              <a:rPr dirty="0" sz="1500" spc="15">
                <a:solidFill>
                  <a:srgbClr val="1F1F1F"/>
                </a:solidFill>
              </a:rPr>
              <a:t>Медицинский </a:t>
            </a:r>
            <a:r>
              <a:rPr dirty="0" sz="1500" spc="10">
                <a:solidFill>
                  <a:srgbClr val="1F1F1F"/>
                </a:solidFill>
              </a:rPr>
              <a:t>персонал, контактирующий </a:t>
            </a:r>
            <a:r>
              <a:rPr dirty="0" sz="1500" spc="-405">
                <a:solidFill>
                  <a:srgbClr val="1F1F1F"/>
                </a:solidFill>
              </a:rPr>
              <a:t> </a:t>
            </a:r>
            <a:r>
              <a:rPr dirty="0" sz="1500" spc="15">
                <a:solidFill>
                  <a:srgbClr val="1F1F1F"/>
                </a:solidFill>
              </a:rPr>
              <a:t>с пациентами с COVID-19 и </a:t>
            </a:r>
            <a:r>
              <a:rPr dirty="0" sz="1500" spc="10">
                <a:solidFill>
                  <a:srgbClr val="1F1F1F"/>
                </a:solidFill>
              </a:rPr>
              <a:t>при </a:t>
            </a:r>
            <a:r>
              <a:rPr dirty="0" sz="1500" spc="15">
                <a:solidFill>
                  <a:srgbClr val="1F1F1F"/>
                </a:solidFill>
              </a:rPr>
              <a:t> </a:t>
            </a:r>
            <a:r>
              <a:rPr dirty="0" sz="1500" spc="10">
                <a:solidFill>
                  <a:srgbClr val="1F1F1F"/>
                </a:solidFill>
              </a:rPr>
              <a:t>подозрении </a:t>
            </a:r>
            <a:r>
              <a:rPr dirty="0" sz="1500" spc="15">
                <a:solidFill>
                  <a:srgbClr val="1F1F1F"/>
                </a:solidFill>
              </a:rPr>
              <a:t>на </a:t>
            </a:r>
            <a:r>
              <a:rPr dirty="0" sz="1500" spc="10">
                <a:solidFill>
                  <a:srgbClr val="1F1F1F"/>
                </a:solidFill>
              </a:rPr>
              <a:t>данное заболевание, </a:t>
            </a:r>
            <a:r>
              <a:rPr dirty="0" sz="1500" spc="15">
                <a:solidFill>
                  <a:srgbClr val="1F1F1F"/>
                </a:solidFill>
              </a:rPr>
              <a:t> должен быть обеспечен средствами </a:t>
            </a:r>
            <a:r>
              <a:rPr dirty="0" sz="1500" spc="20">
                <a:solidFill>
                  <a:srgbClr val="1F1F1F"/>
                </a:solidFill>
              </a:rPr>
              <a:t> </a:t>
            </a:r>
            <a:r>
              <a:rPr dirty="0" sz="1500" spc="10">
                <a:solidFill>
                  <a:srgbClr val="1F1F1F"/>
                </a:solidFill>
              </a:rPr>
              <a:t>индивидуальной</a:t>
            </a:r>
            <a:r>
              <a:rPr dirty="0" sz="1500">
                <a:solidFill>
                  <a:srgbClr val="1F1F1F"/>
                </a:solidFill>
              </a:rPr>
              <a:t> </a:t>
            </a:r>
            <a:r>
              <a:rPr dirty="0" sz="1500" spc="15">
                <a:solidFill>
                  <a:srgbClr val="1F1F1F"/>
                </a:solidFill>
              </a:rPr>
              <a:t>защиты</a:t>
            </a:r>
            <a:endParaRPr sz="1500"/>
          </a:p>
          <a:p>
            <a:pPr lvl="1" marL="362585" indent="-172720">
              <a:lnSpc>
                <a:spcPct val="100000"/>
              </a:lnSpc>
              <a:spcBef>
                <a:spcPts val="575"/>
              </a:spcBef>
              <a:buClr>
                <a:srgbClr val="006FC0"/>
              </a:buClr>
              <a:buFont typeface="Wingdings"/>
              <a:buChar char=""/>
              <a:tabLst>
                <a:tab pos="363220" algn="l"/>
              </a:tabLst>
            </a:pP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шапочки,</a:t>
            </a:r>
            <a:endParaRPr sz="1300">
              <a:latin typeface="Arial"/>
              <a:cs typeface="Arial"/>
            </a:endParaRPr>
          </a:p>
          <a:p>
            <a:pPr lvl="1" marL="362585" indent="-172720">
              <a:lnSpc>
                <a:spcPct val="100000"/>
              </a:lnSpc>
              <a:spcBef>
                <a:spcPts val="50"/>
              </a:spcBef>
              <a:buClr>
                <a:srgbClr val="006FC0"/>
              </a:buClr>
              <a:buFont typeface="Wingdings"/>
              <a:buChar char=""/>
              <a:tabLst>
                <a:tab pos="363220" algn="l"/>
              </a:tabLst>
            </a:pP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противочумные (хирургические)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халаты,</a:t>
            </a:r>
            <a:endParaRPr sz="1300">
              <a:latin typeface="Arial"/>
              <a:cs typeface="Arial"/>
            </a:endParaRPr>
          </a:p>
          <a:p>
            <a:pPr lvl="1" marL="362585" indent="-172720">
              <a:lnSpc>
                <a:spcPct val="100000"/>
              </a:lnSpc>
              <a:spcBef>
                <a:spcPts val="50"/>
              </a:spcBef>
              <a:buClr>
                <a:srgbClr val="006FC0"/>
              </a:buClr>
              <a:buFont typeface="Wingdings"/>
              <a:buChar char=""/>
              <a:tabLst>
                <a:tab pos="363220" algn="l"/>
              </a:tabLst>
            </a:pP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респираторы</a:t>
            </a:r>
            <a:r>
              <a:rPr dirty="0" sz="13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(класса</a:t>
            </a:r>
            <a:r>
              <a:rPr dirty="0" sz="13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FFP2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и</a:t>
            </a:r>
            <a:r>
              <a:rPr dirty="0" sz="13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выше),</a:t>
            </a:r>
            <a:endParaRPr sz="1300">
              <a:latin typeface="Arial"/>
              <a:cs typeface="Arial"/>
            </a:endParaRPr>
          </a:p>
          <a:p>
            <a:pPr lvl="1" marL="362585" indent="-172720">
              <a:lnSpc>
                <a:spcPct val="100000"/>
              </a:lnSpc>
              <a:spcBef>
                <a:spcPts val="50"/>
              </a:spcBef>
              <a:buClr>
                <a:srgbClr val="006FC0"/>
              </a:buClr>
              <a:buFont typeface="Wingdings"/>
              <a:buChar char=""/>
              <a:tabLst>
                <a:tab pos="363220" algn="l"/>
              </a:tabLst>
            </a:pP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защитные</a:t>
            </a:r>
            <a:r>
              <a:rPr dirty="0" sz="13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очки</a:t>
            </a:r>
            <a:r>
              <a:rPr dirty="0" sz="13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или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экраны</a:t>
            </a:r>
            <a:endParaRPr sz="1300">
              <a:latin typeface="Arial"/>
              <a:cs typeface="Arial"/>
            </a:endParaRPr>
          </a:p>
          <a:p>
            <a:pPr marL="200025" marR="74930" indent="-187960">
              <a:lnSpc>
                <a:spcPct val="102200"/>
              </a:lnSpc>
              <a:spcBef>
                <a:spcPts val="855"/>
              </a:spcBef>
              <a:buClr>
                <a:srgbClr val="006FC0"/>
              </a:buClr>
              <a:buSzPct val="126666"/>
              <a:buChar char="•"/>
              <a:tabLst>
                <a:tab pos="200660" algn="l"/>
              </a:tabLst>
            </a:pPr>
            <a:r>
              <a:rPr dirty="0" sz="1500" spc="15">
                <a:solidFill>
                  <a:srgbClr val="1F1F1F"/>
                </a:solidFill>
              </a:rPr>
              <a:t>Для </a:t>
            </a:r>
            <a:r>
              <a:rPr dirty="0" sz="1500" spc="10">
                <a:solidFill>
                  <a:srgbClr val="1F1F1F"/>
                </a:solidFill>
              </a:rPr>
              <a:t>медицинских работников, занятых </a:t>
            </a:r>
            <a:r>
              <a:rPr dirty="0" sz="1500" spc="15">
                <a:solidFill>
                  <a:srgbClr val="1F1F1F"/>
                </a:solidFill>
              </a:rPr>
              <a:t>в </a:t>
            </a:r>
            <a:r>
              <a:rPr dirty="0" sz="1500" spc="-405">
                <a:solidFill>
                  <a:srgbClr val="1F1F1F"/>
                </a:solidFill>
              </a:rPr>
              <a:t> </a:t>
            </a:r>
            <a:r>
              <a:rPr dirty="0" sz="1500" spc="15">
                <a:solidFill>
                  <a:srgbClr val="1F1F1F"/>
                </a:solidFill>
              </a:rPr>
              <a:t>сборе и удалении </a:t>
            </a:r>
            <a:r>
              <a:rPr dirty="0" sz="1500" spc="10">
                <a:solidFill>
                  <a:srgbClr val="1F1F1F"/>
                </a:solidFill>
              </a:rPr>
              <a:t>медицинских отходов </a:t>
            </a:r>
            <a:r>
              <a:rPr dirty="0" sz="1500" spc="15">
                <a:solidFill>
                  <a:srgbClr val="1F1F1F"/>
                </a:solidFill>
              </a:rPr>
              <a:t> </a:t>
            </a:r>
            <a:r>
              <a:rPr dirty="0" sz="1500" spc="10">
                <a:solidFill>
                  <a:srgbClr val="1F1F1F"/>
                </a:solidFill>
              </a:rPr>
              <a:t>класса В, </a:t>
            </a:r>
            <a:r>
              <a:rPr dirty="0" sz="1500" spc="15">
                <a:solidFill>
                  <a:srgbClr val="1F1F1F"/>
                </a:solidFill>
              </a:rPr>
              <a:t>необходима </a:t>
            </a:r>
            <a:r>
              <a:rPr dirty="0" sz="1500" spc="10">
                <a:solidFill>
                  <a:srgbClr val="1F1F1F"/>
                </a:solidFill>
              </a:rPr>
              <a:t>защита органов </a:t>
            </a:r>
            <a:r>
              <a:rPr dirty="0" sz="1500" spc="15">
                <a:solidFill>
                  <a:srgbClr val="1F1F1F"/>
                </a:solidFill>
              </a:rPr>
              <a:t> дыхания</a:t>
            </a:r>
            <a:r>
              <a:rPr dirty="0" sz="1500">
                <a:solidFill>
                  <a:srgbClr val="1F1F1F"/>
                </a:solidFill>
              </a:rPr>
              <a:t> </a:t>
            </a:r>
            <a:r>
              <a:rPr dirty="0" sz="1500" spc="15">
                <a:solidFill>
                  <a:srgbClr val="1F1F1F"/>
                </a:solidFill>
              </a:rPr>
              <a:t>с</a:t>
            </a:r>
            <a:r>
              <a:rPr dirty="0" sz="1500">
                <a:solidFill>
                  <a:srgbClr val="1F1F1F"/>
                </a:solidFill>
              </a:rPr>
              <a:t> </a:t>
            </a:r>
            <a:r>
              <a:rPr dirty="0" sz="1500" spc="15">
                <a:solidFill>
                  <a:srgbClr val="1F1F1F"/>
                </a:solidFill>
              </a:rPr>
              <a:t>помощью</a:t>
            </a:r>
            <a:r>
              <a:rPr dirty="0" sz="1500">
                <a:solidFill>
                  <a:srgbClr val="1F1F1F"/>
                </a:solidFill>
              </a:rPr>
              <a:t> </a:t>
            </a:r>
            <a:r>
              <a:rPr dirty="0" sz="1500" spc="15">
                <a:solidFill>
                  <a:srgbClr val="1F1F1F"/>
                </a:solidFill>
              </a:rPr>
              <a:t>респиратора</a:t>
            </a:r>
            <a:endParaRPr sz="1500"/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pc="-10"/>
              <a:t>10</a:t>
            </a:fld>
          </a:p>
        </p:txBody>
      </p:sp>
      <p:sp>
        <p:nvSpPr>
          <p:cNvPr id="9" name="object 9" descr=""/>
          <p:cNvSpPr txBox="1"/>
          <p:nvPr/>
        </p:nvSpPr>
        <p:spPr>
          <a:xfrm>
            <a:off x="5595861" y="1611643"/>
            <a:ext cx="4331335" cy="51371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00025" marR="5080" indent="-187960">
              <a:lnSpc>
                <a:spcPct val="102200"/>
              </a:lnSpc>
              <a:spcBef>
                <a:spcPts val="95"/>
              </a:spcBef>
              <a:buClr>
                <a:srgbClr val="006FC0"/>
              </a:buClr>
              <a:buSzPct val="126666"/>
              <a:buChar char="•"/>
              <a:tabLst>
                <a:tab pos="200660" algn="l"/>
              </a:tabLst>
            </a:pP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Не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прикасаться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к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глазам, носу, рту, руками,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в </a:t>
            </a:r>
            <a:r>
              <a:rPr dirty="0" sz="1500" spc="-40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том</a:t>
            </a:r>
            <a:r>
              <a:rPr dirty="0" sz="15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числе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перчатках</a:t>
            </a:r>
            <a:endParaRPr sz="1500">
              <a:latin typeface="Arial"/>
              <a:cs typeface="Arial"/>
            </a:endParaRPr>
          </a:p>
          <a:p>
            <a:pPr marL="200025" marR="123825" indent="-187960">
              <a:lnSpc>
                <a:spcPct val="102200"/>
              </a:lnSpc>
              <a:spcBef>
                <a:spcPts val="1150"/>
              </a:spcBef>
              <a:buClr>
                <a:srgbClr val="006FC0"/>
              </a:buClr>
              <a:buSzPct val="126666"/>
              <a:buChar char="•"/>
              <a:tabLst>
                <a:tab pos="200660" algn="l"/>
              </a:tabLst>
            </a:pP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При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попадании биологического материала,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содержащего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возбудитель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SARS-CoV-19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на </a:t>
            </a:r>
            <a:r>
              <a:rPr dirty="0" sz="1500" spc="-40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слизистые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оболочки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или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кожные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 покровы:</a:t>
            </a:r>
            <a:endParaRPr sz="1500">
              <a:latin typeface="Arial"/>
              <a:cs typeface="Arial"/>
            </a:endParaRPr>
          </a:p>
          <a:p>
            <a:pPr lvl="1" marL="369570" marR="208279" indent="-172720">
              <a:lnSpc>
                <a:spcPct val="103200"/>
              </a:lnSpc>
              <a:spcBef>
                <a:spcPts val="755"/>
              </a:spcBef>
              <a:buClr>
                <a:srgbClr val="006FC0"/>
              </a:buClr>
              <a:buFont typeface="Wingdings"/>
              <a:buChar char=""/>
              <a:tabLst>
                <a:tab pos="370205" algn="l"/>
              </a:tabLst>
            </a:pP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руки обрабатывают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спиртсодержащим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кожным </a:t>
            </a:r>
            <a:r>
              <a:rPr dirty="0" sz="1300" spc="-3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антисептиком или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спиртом, если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лицо не было </a:t>
            </a:r>
            <a:r>
              <a:rPr dirty="0" sz="1300" spc="-3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защищено,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то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его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протирают тампоном, </a:t>
            </a:r>
            <a:r>
              <a:rPr dirty="0" sz="1300" spc="2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смоченным 70%-м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этиловым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спиртом;</a:t>
            </a:r>
            <a:endParaRPr sz="1300">
              <a:latin typeface="Arial"/>
              <a:cs typeface="Arial"/>
            </a:endParaRPr>
          </a:p>
          <a:p>
            <a:pPr lvl="1" marL="369570" marR="217170" indent="-172720">
              <a:lnSpc>
                <a:spcPts val="1610"/>
              </a:lnSpc>
              <a:spcBef>
                <a:spcPts val="60"/>
              </a:spcBef>
              <a:buClr>
                <a:srgbClr val="006FC0"/>
              </a:buClr>
              <a:buFont typeface="Wingdings"/>
              <a:buChar char=""/>
              <a:tabLst>
                <a:tab pos="370205" algn="l"/>
              </a:tabLst>
            </a:pPr>
            <a:r>
              <a:rPr dirty="0" sz="1350" spc="-10">
                <a:solidFill>
                  <a:srgbClr val="353535"/>
                </a:solidFill>
                <a:latin typeface="Arial"/>
                <a:cs typeface="Arial"/>
              </a:rPr>
              <a:t>слизистые оболочки рта и горла ополаскивают </a:t>
            </a:r>
            <a:r>
              <a:rPr dirty="0" sz="1350" spc="-36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70%-м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этиловым спиртом,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в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глаза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и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нос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закапывают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2%-й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раствор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борной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кислоты.</a:t>
            </a:r>
            <a:endParaRPr sz="1300">
              <a:latin typeface="Arial"/>
              <a:cs typeface="Arial"/>
            </a:endParaRPr>
          </a:p>
          <a:p>
            <a:pPr marL="200025" marR="86360" indent="-187960">
              <a:lnSpc>
                <a:spcPct val="102200"/>
              </a:lnSpc>
              <a:spcBef>
                <a:spcPts val="1255"/>
              </a:spcBef>
              <a:buClr>
                <a:srgbClr val="006FC0"/>
              </a:buClr>
              <a:buSzPct val="126666"/>
              <a:buChar char="•"/>
              <a:tabLst>
                <a:tab pos="200660" algn="l"/>
              </a:tabLst>
            </a:pP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Гигиеническую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обработку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рук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с </a:t>
            </a: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использованием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спиртосодержащих кожных </a:t>
            </a:r>
            <a:r>
              <a:rPr dirty="0" sz="1500" spc="-40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антисептиков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следует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проводить после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каждого контакта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с кожными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покровами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больного (потенциального больного), его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слизистыми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оболочками, выделениями,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повязками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и предметами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ухода,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а также </a:t>
            </a: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объектами,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находящимися в </a:t>
            </a: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непосредственной</a:t>
            </a:r>
            <a:r>
              <a:rPr dirty="0" sz="15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близости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от</a:t>
            </a:r>
            <a:r>
              <a:rPr dirty="0" sz="15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больного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56801" y="167922"/>
            <a:ext cx="685560" cy="77794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72298" y="260781"/>
            <a:ext cx="3828415" cy="691515"/>
          </a:xfrm>
          <a:prstGeom prst="rect"/>
        </p:spPr>
        <p:txBody>
          <a:bodyPr wrap="square" lIns="0" tIns="52705" rIns="0" bIns="0" rtlCol="0" vert="horz">
            <a:spAutoFit/>
          </a:bodyPr>
          <a:lstStyle/>
          <a:p>
            <a:pPr marL="12700" marR="5080">
              <a:lnSpc>
                <a:spcPts val="2480"/>
              </a:lnSpc>
              <a:spcBef>
                <a:spcPts val="415"/>
              </a:spcBef>
            </a:pPr>
            <a:r>
              <a:rPr dirty="0" spc="-5">
                <a:solidFill>
                  <a:srgbClr val="D20001"/>
                </a:solidFill>
              </a:rPr>
              <a:t>Профилактика </a:t>
            </a:r>
            <a:r>
              <a:rPr dirty="0">
                <a:solidFill>
                  <a:srgbClr val="D20001"/>
                </a:solidFill>
              </a:rPr>
              <a:t> </a:t>
            </a:r>
            <a:r>
              <a:rPr dirty="0" spc="-5">
                <a:solidFill>
                  <a:srgbClr val="1F1F1F"/>
                </a:solidFill>
              </a:rPr>
              <a:t>Проведение</a:t>
            </a:r>
            <a:r>
              <a:rPr dirty="0" spc="-50">
                <a:solidFill>
                  <a:srgbClr val="1F1F1F"/>
                </a:solidFill>
              </a:rPr>
              <a:t> </a:t>
            </a:r>
            <a:r>
              <a:rPr dirty="0" spc="-10">
                <a:solidFill>
                  <a:srgbClr val="1F1F1F"/>
                </a:solidFill>
              </a:rPr>
              <a:t>дезинфекции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427685" y="1041136"/>
            <a:ext cx="4163060" cy="37465"/>
            <a:chOff x="427685" y="1041136"/>
            <a:chExt cx="4163060" cy="37465"/>
          </a:xfrm>
        </p:grpSpPr>
        <p:sp>
          <p:nvSpPr>
            <p:cNvPr id="5" name="object 5" descr=""/>
            <p:cNvSpPr/>
            <p:nvPr/>
          </p:nvSpPr>
          <p:spPr>
            <a:xfrm>
              <a:off x="428028" y="1073594"/>
              <a:ext cx="4162425" cy="0"/>
            </a:xfrm>
            <a:custGeom>
              <a:avLst/>
              <a:gdLst/>
              <a:ahLst/>
              <a:cxnLst/>
              <a:rect l="l" t="t" r="r" b="b"/>
              <a:pathLst>
                <a:path w="4162425" h="0">
                  <a:moveTo>
                    <a:pt x="0" y="0"/>
                  </a:moveTo>
                  <a:lnTo>
                    <a:pt x="4162272" y="0"/>
                  </a:lnTo>
                </a:path>
              </a:pathLst>
            </a:custGeom>
            <a:ln w="9491">
              <a:solidFill>
                <a:srgbClr val="56565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27685" y="1058659"/>
              <a:ext cx="1564005" cy="0"/>
            </a:xfrm>
            <a:custGeom>
              <a:avLst/>
              <a:gdLst/>
              <a:ahLst/>
              <a:cxnLst/>
              <a:rect l="l" t="t" r="r" b="b"/>
              <a:pathLst>
                <a:path w="1564005" h="0">
                  <a:moveTo>
                    <a:pt x="0" y="0"/>
                  </a:moveTo>
                  <a:lnTo>
                    <a:pt x="1563636" y="0"/>
                  </a:lnTo>
                </a:path>
              </a:pathLst>
            </a:custGeom>
            <a:ln w="35044">
              <a:solidFill>
                <a:srgbClr val="D2000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/>
          <p:nvPr/>
        </p:nvSpPr>
        <p:spPr>
          <a:xfrm>
            <a:off x="427685" y="3760736"/>
            <a:ext cx="3865245" cy="3347085"/>
          </a:xfrm>
          <a:custGeom>
            <a:avLst/>
            <a:gdLst/>
            <a:ahLst/>
            <a:cxnLst/>
            <a:rect l="l" t="t" r="r" b="b"/>
            <a:pathLst>
              <a:path w="3865245" h="3347084">
                <a:moveTo>
                  <a:pt x="3709784" y="3346754"/>
                </a:moveTo>
                <a:lnTo>
                  <a:pt x="155320" y="3346754"/>
                </a:lnTo>
                <a:lnTo>
                  <a:pt x="106229" y="3338834"/>
                </a:lnTo>
                <a:lnTo>
                  <a:pt x="63592" y="3316780"/>
                </a:lnTo>
                <a:lnTo>
                  <a:pt x="29969" y="3283153"/>
                </a:lnTo>
                <a:lnTo>
                  <a:pt x="7918" y="3240513"/>
                </a:lnTo>
                <a:lnTo>
                  <a:pt x="0" y="3191421"/>
                </a:lnTo>
                <a:lnTo>
                  <a:pt x="0" y="155333"/>
                </a:lnTo>
                <a:lnTo>
                  <a:pt x="7918" y="106241"/>
                </a:lnTo>
                <a:lnTo>
                  <a:pt x="29969" y="63601"/>
                </a:lnTo>
                <a:lnTo>
                  <a:pt x="63592" y="29974"/>
                </a:lnTo>
                <a:lnTo>
                  <a:pt x="106229" y="7920"/>
                </a:lnTo>
                <a:lnTo>
                  <a:pt x="155320" y="0"/>
                </a:lnTo>
                <a:lnTo>
                  <a:pt x="3709784" y="0"/>
                </a:lnTo>
                <a:lnTo>
                  <a:pt x="3758876" y="7920"/>
                </a:lnTo>
                <a:lnTo>
                  <a:pt x="3801516" y="29974"/>
                </a:lnTo>
                <a:lnTo>
                  <a:pt x="3835143" y="63601"/>
                </a:lnTo>
                <a:lnTo>
                  <a:pt x="3857197" y="106241"/>
                </a:lnTo>
                <a:lnTo>
                  <a:pt x="3865118" y="155333"/>
                </a:lnTo>
                <a:lnTo>
                  <a:pt x="3865118" y="3191421"/>
                </a:lnTo>
                <a:lnTo>
                  <a:pt x="3857197" y="3240513"/>
                </a:lnTo>
                <a:lnTo>
                  <a:pt x="3835143" y="3283153"/>
                </a:lnTo>
                <a:lnTo>
                  <a:pt x="3801516" y="3316780"/>
                </a:lnTo>
                <a:lnTo>
                  <a:pt x="3758876" y="3338834"/>
                </a:lnTo>
                <a:lnTo>
                  <a:pt x="3709784" y="3346754"/>
                </a:lnTo>
                <a:close/>
              </a:path>
            </a:pathLst>
          </a:custGeom>
          <a:solidFill>
            <a:srgbClr val="F1F1F1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639417" y="1611643"/>
            <a:ext cx="3606800" cy="53536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619125">
              <a:lnSpc>
                <a:spcPct val="102200"/>
              </a:lnSpc>
              <a:spcBef>
                <a:spcPts val="95"/>
              </a:spcBef>
            </a:pP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Проводят </a:t>
            </a:r>
            <a:r>
              <a:rPr dirty="0" sz="1500" spc="15" b="1">
                <a:solidFill>
                  <a:srgbClr val="353535"/>
                </a:solidFill>
                <a:latin typeface="Arial"/>
                <a:cs typeface="Arial"/>
              </a:rPr>
              <a:t>текущую </a:t>
            </a:r>
            <a:r>
              <a:rPr dirty="0" sz="1500" spc="20" b="1">
                <a:solidFill>
                  <a:srgbClr val="353535"/>
                </a:solidFill>
                <a:latin typeface="Arial"/>
                <a:cs typeface="Arial"/>
              </a:rPr>
              <a:t>и </a:t>
            </a:r>
            <a:r>
              <a:rPr dirty="0" sz="1500" spc="2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 b="1">
                <a:solidFill>
                  <a:srgbClr val="353535"/>
                </a:solidFill>
                <a:latin typeface="Arial"/>
                <a:cs typeface="Arial"/>
              </a:rPr>
              <a:t>заключительную</a:t>
            </a:r>
            <a:r>
              <a:rPr dirty="0" sz="1500" spc="-1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дезинфекцию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102200"/>
              </a:lnSpc>
              <a:spcBef>
                <a:spcPts val="1150"/>
              </a:spcBef>
            </a:pP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Для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проведения дезинфекции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используют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дезинфицирующие </a:t>
            </a: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 b="1">
                <a:solidFill>
                  <a:srgbClr val="353535"/>
                </a:solidFill>
                <a:latin typeface="Arial"/>
                <a:cs typeface="Arial"/>
              </a:rPr>
              <a:t>средства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, разрешенные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к применению </a:t>
            </a:r>
            <a:r>
              <a:rPr dirty="0" sz="1500" spc="-40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20" b="1">
                <a:solidFill>
                  <a:srgbClr val="353535"/>
                </a:solidFill>
                <a:latin typeface="Arial"/>
                <a:cs typeface="Arial"/>
              </a:rPr>
              <a:t>в </a:t>
            </a:r>
            <a:r>
              <a:rPr dirty="0" sz="1500" spc="15" b="1">
                <a:solidFill>
                  <a:srgbClr val="353535"/>
                </a:solidFill>
                <a:latin typeface="Arial"/>
                <a:cs typeface="Arial"/>
              </a:rPr>
              <a:t>отношении вирусных инфекций </a:t>
            </a:r>
            <a:r>
              <a:rPr dirty="0" sz="1500" spc="20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(например,</a:t>
            </a:r>
            <a:r>
              <a:rPr dirty="0" sz="15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на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основе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хлорактивных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и</a:t>
            </a:r>
            <a:r>
              <a:rPr dirty="0" sz="15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кислородактивных</a:t>
            </a:r>
            <a:r>
              <a:rPr dirty="0" sz="1500" spc="-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соединений)</a:t>
            </a:r>
            <a:endParaRPr sz="1500">
              <a:latin typeface="Arial"/>
              <a:cs typeface="Arial"/>
            </a:endParaRPr>
          </a:p>
          <a:p>
            <a:pPr marL="200025" indent="-187960">
              <a:lnSpc>
                <a:spcPct val="100000"/>
              </a:lnSpc>
              <a:spcBef>
                <a:spcPts val="1190"/>
              </a:spcBef>
              <a:buClr>
                <a:srgbClr val="006FC0"/>
              </a:buClr>
              <a:buSzPct val="126666"/>
              <a:buFont typeface="Arial"/>
              <a:buChar char="•"/>
              <a:tabLst>
                <a:tab pos="200660" algn="l"/>
              </a:tabLst>
            </a:pPr>
            <a:r>
              <a:rPr dirty="0" sz="1500" spc="15" b="1">
                <a:solidFill>
                  <a:srgbClr val="353535"/>
                </a:solidFill>
                <a:latin typeface="Arial"/>
                <a:cs typeface="Arial"/>
              </a:rPr>
              <a:t>Дезинфекции</a:t>
            </a:r>
            <a:r>
              <a:rPr dirty="0" sz="1500" spc="-3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 b="1">
                <a:solidFill>
                  <a:srgbClr val="353535"/>
                </a:solidFill>
                <a:latin typeface="Arial"/>
                <a:cs typeface="Arial"/>
              </a:rPr>
              <a:t>подлежат:</a:t>
            </a:r>
            <a:endParaRPr sz="1500">
              <a:latin typeface="Arial"/>
              <a:cs typeface="Arial"/>
            </a:endParaRPr>
          </a:p>
          <a:p>
            <a:pPr lvl="1" marL="327660" indent="-172720">
              <a:lnSpc>
                <a:spcPct val="100000"/>
              </a:lnSpc>
              <a:spcBef>
                <a:spcPts val="605"/>
              </a:spcBef>
              <a:buClr>
                <a:srgbClr val="006FC0"/>
              </a:buClr>
              <a:buFont typeface="Wingdings"/>
              <a:buChar char=""/>
              <a:tabLst>
                <a:tab pos="328295" algn="l"/>
              </a:tabLst>
            </a:pP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все</a:t>
            </a:r>
            <a:r>
              <a:rPr dirty="0" sz="130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поверхности</a:t>
            </a:r>
            <a:r>
              <a:rPr dirty="0" sz="13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3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помещениях,</a:t>
            </a:r>
            <a:endParaRPr sz="1300">
              <a:latin typeface="Arial"/>
              <a:cs typeface="Arial"/>
            </a:endParaRPr>
          </a:p>
          <a:p>
            <a:pPr lvl="1" marL="327660" indent="-172720">
              <a:lnSpc>
                <a:spcPct val="100000"/>
              </a:lnSpc>
              <a:spcBef>
                <a:spcPts val="50"/>
              </a:spcBef>
              <a:buClr>
                <a:srgbClr val="006FC0"/>
              </a:buClr>
              <a:buFont typeface="Wingdings"/>
              <a:buChar char=""/>
              <a:tabLst>
                <a:tab pos="328295" algn="l"/>
              </a:tabLst>
            </a:pP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предметы</a:t>
            </a:r>
            <a:r>
              <a:rPr dirty="0" sz="1300" spc="-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обстановки,</a:t>
            </a:r>
            <a:endParaRPr sz="1300">
              <a:latin typeface="Arial"/>
              <a:cs typeface="Arial"/>
            </a:endParaRPr>
          </a:p>
          <a:p>
            <a:pPr lvl="1" marL="327660" indent="-172720">
              <a:lnSpc>
                <a:spcPct val="100000"/>
              </a:lnSpc>
              <a:spcBef>
                <a:spcPts val="50"/>
              </a:spcBef>
              <a:buClr>
                <a:srgbClr val="006FC0"/>
              </a:buClr>
              <a:buSzPct val="103846"/>
              <a:buFont typeface="Wingdings"/>
              <a:buChar char=""/>
              <a:tabLst>
                <a:tab pos="328295" algn="l"/>
              </a:tabLst>
            </a:pP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дверные</a:t>
            </a:r>
            <a:r>
              <a:rPr dirty="0" sz="1300" spc="-4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ручки,</a:t>
            </a:r>
            <a:endParaRPr sz="1300">
              <a:latin typeface="Arial"/>
              <a:cs typeface="Arial"/>
            </a:endParaRPr>
          </a:p>
          <a:p>
            <a:pPr lvl="1" marL="327660" indent="-172720">
              <a:lnSpc>
                <a:spcPct val="100000"/>
              </a:lnSpc>
              <a:spcBef>
                <a:spcPts val="50"/>
              </a:spcBef>
              <a:buClr>
                <a:srgbClr val="006FC0"/>
              </a:buClr>
              <a:buFont typeface="Wingdings"/>
              <a:buChar char=""/>
              <a:tabLst>
                <a:tab pos="328295" algn="l"/>
              </a:tabLst>
            </a:pP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подоконники,</a:t>
            </a:r>
            <a:endParaRPr sz="1300">
              <a:latin typeface="Arial"/>
              <a:cs typeface="Arial"/>
            </a:endParaRPr>
          </a:p>
          <a:p>
            <a:pPr lvl="1" marL="327660" indent="-172720">
              <a:lnSpc>
                <a:spcPct val="100000"/>
              </a:lnSpc>
              <a:spcBef>
                <a:spcPts val="50"/>
              </a:spcBef>
              <a:buClr>
                <a:srgbClr val="006FC0"/>
              </a:buClr>
              <a:buFont typeface="Wingdings"/>
              <a:buChar char=""/>
              <a:tabLst>
                <a:tab pos="328295" algn="l"/>
              </a:tabLst>
            </a:pP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спинки</a:t>
            </a:r>
            <a:r>
              <a:rPr dirty="0" sz="1300" spc="-3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кровати,</a:t>
            </a:r>
            <a:endParaRPr sz="1300">
              <a:latin typeface="Arial"/>
              <a:cs typeface="Arial"/>
            </a:endParaRPr>
          </a:p>
          <a:p>
            <a:pPr lvl="1" marL="327660" indent="-172720">
              <a:lnSpc>
                <a:spcPct val="100000"/>
              </a:lnSpc>
              <a:spcBef>
                <a:spcPts val="50"/>
              </a:spcBef>
              <a:buClr>
                <a:srgbClr val="006FC0"/>
              </a:buClr>
              <a:buFont typeface="Wingdings"/>
              <a:buChar char=""/>
              <a:tabLst>
                <a:tab pos="328295" algn="l"/>
              </a:tabLst>
            </a:pP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прикроватные</a:t>
            </a:r>
            <a:r>
              <a:rPr dirty="0" sz="1300" spc="-3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тумбочки,</a:t>
            </a:r>
            <a:endParaRPr sz="1300">
              <a:latin typeface="Arial"/>
              <a:cs typeface="Arial"/>
            </a:endParaRPr>
          </a:p>
          <a:p>
            <a:pPr lvl="1" marL="327660" marR="974090" indent="-172720">
              <a:lnSpc>
                <a:spcPct val="103200"/>
              </a:lnSpc>
              <a:buClr>
                <a:srgbClr val="006FC0"/>
              </a:buClr>
              <a:buFont typeface="Wingdings"/>
              <a:buChar char=""/>
              <a:tabLst>
                <a:tab pos="328295" algn="l"/>
              </a:tabLst>
            </a:pP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посуда больного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 и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посуда,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в </a:t>
            </a:r>
            <a:r>
              <a:rPr dirty="0" sz="1300" spc="-3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которой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пища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поступила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в </a:t>
            </a:r>
            <a:r>
              <a:rPr dirty="0" sz="1300" spc="2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отделение,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остатки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пищи,</a:t>
            </a:r>
            <a:endParaRPr sz="1300">
              <a:latin typeface="Arial"/>
              <a:cs typeface="Arial"/>
            </a:endParaRPr>
          </a:p>
          <a:p>
            <a:pPr lvl="1" marL="327660" indent="-172720">
              <a:lnSpc>
                <a:spcPct val="100000"/>
              </a:lnSpc>
              <a:buClr>
                <a:srgbClr val="006FC0"/>
              </a:buClr>
              <a:buFont typeface="Wingdings"/>
              <a:buChar char=""/>
              <a:tabLst>
                <a:tab pos="328295" algn="l"/>
              </a:tabLst>
            </a:pPr>
            <a:r>
              <a:rPr dirty="0" sz="1350" spc="-10">
                <a:solidFill>
                  <a:srgbClr val="353535"/>
                </a:solidFill>
                <a:latin typeface="Arial"/>
                <a:cs typeface="Arial"/>
              </a:rPr>
              <a:t>игрушки,</a:t>
            </a:r>
            <a:endParaRPr sz="1350">
              <a:latin typeface="Arial"/>
              <a:cs typeface="Arial"/>
            </a:endParaRPr>
          </a:p>
          <a:p>
            <a:pPr lvl="1" marL="327660" indent="-172720">
              <a:lnSpc>
                <a:spcPct val="100000"/>
              </a:lnSpc>
              <a:spcBef>
                <a:spcPts val="40"/>
              </a:spcBef>
              <a:buClr>
                <a:srgbClr val="006FC0"/>
              </a:buClr>
              <a:buFont typeface="Wingdings"/>
              <a:buChar char=""/>
              <a:tabLst>
                <a:tab pos="328295" algn="l"/>
              </a:tabLst>
            </a:pP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воздух,</a:t>
            </a:r>
            <a:endParaRPr sz="1300">
              <a:latin typeface="Arial"/>
              <a:cs typeface="Arial"/>
            </a:endParaRPr>
          </a:p>
          <a:p>
            <a:pPr lvl="1" marL="327660" indent="-172720">
              <a:lnSpc>
                <a:spcPct val="100000"/>
              </a:lnSpc>
              <a:spcBef>
                <a:spcPts val="50"/>
              </a:spcBef>
              <a:buClr>
                <a:srgbClr val="006FC0"/>
              </a:buClr>
              <a:buFont typeface="Wingdings"/>
              <a:buChar char=""/>
              <a:tabLst>
                <a:tab pos="328295" algn="l"/>
              </a:tabLst>
            </a:pP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выделения</a:t>
            </a:r>
            <a:r>
              <a:rPr dirty="0" sz="1300" spc="-3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больного,</a:t>
            </a:r>
            <a:endParaRPr sz="1300">
              <a:latin typeface="Arial"/>
              <a:cs typeface="Arial"/>
            </a:endParaRPr>
          </a:p>
          <a:p>
            <a:pPr lvl="1" marL="327660" indent="-172720">
              <a:lnSpc>
                <a:spcPct val="100000"/>
              </a:lnSpc>
              <a:spcBef>
                <a:spcPts val="50"/>
              </a:spcBef>
              <a:buClr>
                <a:srgbClr val="006FC0"/>
              </a:buClr>
              <a:buFont typeface="Wingdings"/>
              <a:buChar char=""/>
              <a:tabLst>
                <a:tab pos="328295" algn="l"/>
              </a:tabLst>
            </a:pP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транспорт</a:t>
            </a:r>
            <a:endParaRPr sz="1300">
              <a:latin typeface="Arial"/>
              <a:cs typeface="Arial"/>
            </a:endParaRPr>
          </a:p>
          <a:p>
            <a:pPr marL="155575">
              <a:lnSpc>
                <a:spcPct val="100000"/>
              </a:lnSpc>
              <a:spcBef>
                <a:spcPts val="45"/>
              </a:spcBef>
            </a:pP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и</a:t>
            </a:r>
            <a:r>
              <a:rPr dirty="0" sz="1300" spc="-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другие</a:t>
            </a:r>
            <a:r>
              <a:rPr dirty="0" sz="130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объекты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5190083" y="1801164"/>
            <a:ext cx="4812665" cy="4889500"/>
          </a:xfrm>
          <a:custGeom>
            <a:avLst/>
            <a:gdLst/>
            <a:ahLst/>
            <a:cxnLst/>
            <a:rect l="l" t="t" r="r" b="b"/>
            <a:pathLst>
              <a:path w="4812665" h="4889500">
                <a:moveTo>
                  <a:pt x="4588713" y="4889449"/>
                </a:moveTo>
                <a:lnTo>
                  <a:pt x="223342" y="4889449"/>
                </a:lnTo>
                <a:lnTo>
                  <a:pt x="178321" y="4884912"/>
                </a:lnTo>
                <a:lnTo>
                  <a:pt x="136393" y="4871902"/>
                </a:lnTo>
                <a:lnTo>
                  <a:pt x="98455" y="4851314"/>
                </a:lnTo>
                <a:lnTo>
                  <a:pt x="65403" y="4824045"/>
                </a:lnTo>
                <a:lnTo>
                  <a:pt x="38134" y="4790993"/>
                </a:lnTo>
                <a:lnTo>
                  <a:pt x="17546" y="4753055"/>
                </a:lnTo>
                <a:lnTo>
                  <a:pt x="4536" y="4711127"/>
                </a:lnTo>
                <a:lnTo>
                  <a:pt x="0" y="4666107"/>
                </a:lnTo>
                <a:lnTo>
                  <a:pt x="0" y="223342"/>
                </a:lnTo>
                <a:lnTo>
                  <a:pt x="4536" y="178321"/>
                </a:lnTo>
                <a:lnTo>
                  <a:pt x="17546" y="136393"/>
                </a:lnTo>
                <a:lnTo>
                  <a:pt x="38134" y="98455"/>
                </a:lnTo>
                <a:lnTo>
                  <a:pt x="65403" y="65403"/>
                </a:lnTo>
                <a:lnTo>
                  <a:pt x="98455" y="38134"/>
                </a:lnTo>
                <a:lnTo>
                  <a:pt x="136393" y="17546"/>
                </a:lnTo>
                <a:lnTo>
                  <a:pt x="178321" y="4536"/>
                </a:lnTo>
                <a:lnTo>
                  <a:pt x="223342" y="0"/>
                </a:lnTo>
                <a:lnTo>
                  <a:pt x="4588713" y="0"/>
                </a:lnTo>
                <a:lnTo>
                  <a:pt x="4633733" y="4536"/>
                </a:lnTo>
                <a:lnTo>
                  <a:pt x="4675661" y="17546"/>
                </a:lnTo>
                <a:lnTo>
                  <a:pt x="4713600" y="38134"/>
                </a:lnTo>
                <a:lnTo>
                  <a:pt x="4746651" y="65403"/>
                </a:lnTo>
                <a:lnTo>
                  <a:pt x="4773920" y="98455"/>
                </a:lnTo>
                <a:lnTo>
                  <a:pt x="4794508" y="136393"/>
                </a:lnTo>
                <a:lnTo>
                  <a:pt x="4807519" y="178321"/>
                </a:lnTo>
                <a:lnTo>
                  <a:pt x="4812055" y="223342"/>
                </a:lnTo>
                <a:lnTo>
                  <a:pt x="4812055" y="4666106"/>
                </a:lnTo>
                <a:lnTo>
                  <a:pt x="4807519" y="4711127"/>
                </a:lnTo>
                <a:lnTo>
                  <a:pt x="4794508" y="4753055"/>
                </a:lnTo>
                <a:lnTo>
                  <a:pt x="4773920" y="4790993"/>
                </a:lnTo>
                <a:lnTo>
                  <a:pt x="4746651" y="4824045"/>
                </a:lnTo>
                <a:lnTo>
                  <a:pt x="4713600" y="4851314"/>
                </a:lnTo>
                <a:lnTo>
                  <a:pt x="4675661" y="4871902"/>
                </a:lnTo>
                <a:lnTo>
                  <a:pt x="4633733" y="4884912"/>
                </a:lnTo>
                <a:lnTo>
                  <a:pt x="4588713" y="4889449"/>
                </a:lnTo>
                <a:close/>
              </a:path>
            </a:pathLst>
          </a:custGeom>
          <a:solidFill>
            <a:srgbClr val="DFE3FD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>
            <a:spLocks noGrp="1"/>
          </p:cNvSpPr>
          <p:nvPr>
            <p:ph idx="3" sz="half"/>
          </p:nvPr>
        </p:nvSpPr>
        <p:spPr>
          <a:prstGeom prst="rect"/>
        </p:spPr>
        <p:txBody>
          <a:bodyPr wrap="square" lIns="0" tIns="1149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dirty="0" spc="5"/>
              <a:t>Правила</a:t>
            </a:r>
            <a:r>
              <a:rPr dirty="0" spc="-35"/>
              <a:t> </a:t>
            </a:r>
            <a:r>
              <a:rPr dirty="0"/>
              <a:t>обработки</a:t>
            </a:r>
          </a:p>
          <a:p>
            <a:pPr marL="200025" marR="196215" indent="-187960">
              <a:lnSpc>
                <a:spcPct val="102200"/>
              </a:lnSpc>
              <a:spcBef>
                <a:spcPts val="1165"/>
              </a:spcBef>
              <a:buClr>
                <a:srgbClr val="006FC0"/>
              </a:buClr>
              <a:buSzPct val="126666"/>
              <a:buFont typeface="Arial"/>
              <a:buChar char="•"/>
              <a:tabLst>
                <a:tab pos="200660" algn="l"/>
              </a:tabLst>
            </a:pPr>
            <a:r>
              <a:rPr dirty="0" sz="1500" spc="15">
                <a:solidFill>
                  <a:srgbClr val="353535"/>
                </a:solidFill>
              </a:rPr>
              <a:t>Столовую посуду, белье больного </a:t>
            </a:r>
            <a:r>
              <a:rPr dirty="0" sz="1500" spc="20">
                <a:solidFill>
                  <a:srgbClr val="353535"/>
                </a:solidFill>
              </a:rPr>
              <a:t>и </a:t>
            </a:r>
            <a:r>
              <a:rPr dirty="0" sz="1500" spc="25">
                <a:solidFill>
                  <a:srgbClr val="353535"/>
                </a:solidFill>
              </a:rPr>
              <a:t> </a:t>
            </a:r>
            <a:r>
              <a:rPr dirty="0" sz="1500" spc="15">
                <a:solidFill>
                  <a:srgbClr val="353535"/>
                </a:solidFill>
              </a:rPr>
              <a:t>предметы ухода </a:t>
            </a: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обрабатывают способом </a:t>
            </a:r>
            <a:r>
              <a:rPr dirty="0" sz="1500" spc="-405" b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 b="0">
                <a:solidFill>
                  <a:srgbClr val="353535"/>
                </a:solidFill>
                <a:latin typeface="Arial"/>
                <a:cs typeface="Arial"/>
              </a:rPr>
              <a:t>погружения </a:t>
            </a: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в растворы дезинфицирующих </a:t>
            </a:r>
            <a:r>
              <a:rPr dirty="0" sz="1500" spc="-405" b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средств.</a:t>
            </a:r>
            <a:endParaRPr sz="1500">
              <a:latin typeface="Arial"/>
              <a:cs typeface="Arial"/>
            </a:endParaRPr>
          </a:p>
          <a:p>
            <a:pPr marL="200025" marR="5080" indent="-187960">
              <a:lnSpc>
                <a:spcPct val="102200"/>
              </a:lnSpc>
              <a:spcBef>
                <a:spcPts val="1150"/>
              </a:spcBef>
              <a:buClr>
                <a:srgbClr val="006FC0"/>
              </a:buClr>
              <a:buSzPct val="126666"/>
              <a:buFont typeface="Arial"/>
              <a:buChar char="•"/>
              <a:tabLst>
                <a:tab pos="200660" algn="l"/>
              </a:tabLst>
            </a:pPr>
            <a:r>
              <a:rPr dirty="0" sz="1500" spc="15">
                <a:solidFill>
                  <a:srgbClr val="353535"/>
                </a:solidFill>
              </a:rPr>
              <a:t>Постельные принадлежности </a:t>
            </a:r>
            <a:r>
              <a:rPr dirty="0" sz="1500" spc="10" b="0">
                <a:solidFill>
                  <a:srgbClr val="353535"/>
                </a:solidFill>
                <a:latin typeface="Arial"/>
                <a:cs typeface="Arial"/>
              </a:rPr>
              <a:t>после </a:t>
            </a: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 b="0">
                <a:solidFill>
                  <a:srgbClr val="353535"/>
                </a:solidFill>
                <a:latin typeface="Arial"/>
                <a:cs typeface="Arial"/>
              </a:rPr>
              <a:t>выписки, </a:t>
            </a: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смерти или перемещения </a:t>
            </a:r>
            <a:r>
              <a:rPr dirty="0" sz="1500" spc="10" b="0">
                <a:solidFill>
                  <a:srgbClr val="353535"/>
                </a:solidFill>
                <a:latin typeface="Arial"/>
                <a:cs typeface="Arial"/>
              </a:rPr>
              <a:t>пациента </a:t>
            </a:r>
            <a:r>
              <a:rPr dirty="0" sz="1500" spc="-405" b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сдаются</a:t>
            </a:r>
            <a:r>
              <a:rPr dirty="0" sz="1500" b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500" b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дезинфекционную</a:t>
            </a:r>
            <a:r>
              <a:rPr dirty="0" sz="1500" spc="5" b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 b="0">
                <a:solidFill>
                  <a:srgbClr val="353535"/>
                </a:solidFill>
                <a:latin typeface="Arial"/>
                <a:cs typeface="Arial"/>
              </a:rPr>
              <a:t>камеру.</a:t>
            </a:r>
            <a:endParaRPr sz="1500">
              <a:latin typeface="Arial"/>
              <a:cs typeface="Arial"/>
            </a:endParaRPr>
          </a:p>
          <a:p>
            <a:pPr marL="200025" indent="-187960">
              <a:lnSpc>
                <a:spcPct val="100000"/>
              </a:lnSpc>
              <a:spcBef>
                <a:spcPts val="1190"/>
              </a:spcBef>
              <a:buClr>
                <a:srgbClr val="006FC0"/>
              </a:buClr>
              <a:buSzPct val="126666"/>
              <a:buFont typeface="Arial"/>
              <a:buChar char="•"/>
              <a:tabLst>
                <a:tab pos="200660" algn="l"/>
              </a:tabLst>
            </a:pPr>
            <a:r>
              <a:rPr dirty="0" sz="1500" spc="15">
                <a:solidFill>
                  <a:srgbClr val="353535"/>
                </a:solidFill>
              </a:rPr>
              <a:t>Обработка</a:t>
            </a:r>
            <a:r>
              <a:rPr dirty="0" sz="1500" spc="-25">
                <a:solidFill>
                  <a:srgbClr val="353535"/>
                </a:solidFill>
              </a:rPr>
              <a:t> </a:t>
            </a:r>
            <a:r>
              <a:rPr dirty="0" sz="1500" spc="10">
                <a:solidFill>
                  <a:srgbClr val="353535"/>
                </a:solidFill>
              </a:rPr>
              <a:t>воздуха:</a:t>
            </a:r>
            <a:endParaRPr sz="1500"/>
          </a:p>
          <a:p>
            <a:pPr marL="200025" marR="6350">
              <a:lnSpc>
                <a:spcPct val="102200"/>
              </a:lnSpc>
            </a:pP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-</a:t>
            </a:r>
            <a:r>
              <a:rPr dirty="0" sz="1500" spc="15">
                <a:solidFill>
                  <a:srgbClr val="353535"/>
                </a:solidFill>
              </a:rPr>
              <a:t>в присутствии людей </a:t>
            </a: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с </a:t>
            </a:r>
            <a:r>
              <a:rPr dirty="0" sz="1500" spc="10" b="0">
                <a:solidFill>
                  <a:srgbClr val="353535"/>
                </a:solidFill>
                <a:latin typeface="Arial"/>
                <a:cs typeface="Arial"/>
              </a:rPr>
              <a:t>использованием </a:t>
            </a: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 b="0">
                <a:solidFill>
                  <a:srgbClr val="353535"/>
                </a:solidFill>
                <a:latin typeface="Arial"/>
                <a:cs typeface="Arial"/>
              </a:rPr>
              <a:t>оборудования </a:t>
            </a: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на </a:t>
            </a:r>
            <a:r>
              <a:rPr dirty="0" sz="1500" spc="10" b="0">
                <a:solidFill>
                  <a:srgbClr val="353535"/>
                </a:solidFill>
                <a:latin typeface="Arial"/>
                <a:cs typeface="Arial"/>
              </a:rPr>
              <a:t>основе </a:t>
            </a: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ультрафиолетового </a:t>
            </a:r>
            <a:r>
              <a:rPr dirty="0" sz="1500" spc="-405" b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 b="0">
                <a:solidFill>
                  <a:srgbClr val="353535"/>
                </a:solidFill>
                <a:latin typeface="Arial"/>
                <a:cs typeface="Arial"/>
              </a:rPr>
              <a:t>излучения,</a:t>
            </a:r>
            <a:r>
              <a:rPr dirty="0" sz="1500" spc="-5" b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различных</a:t>
            </a:r>
            <a:r>
              <a:rPr dirty="0" sz="1500" b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видов</a:t>
            </a:r>
            <a:r>
              <a:rPr dirty="0" sz="1500" b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фильтров</a:t>
            </a:r>
            <a:endParaRPr sz="1500">
              <a:latin typeface="Arial"/>
              <a:cs typeface="Arial"/>
            </a:endParaRPr>
          </a:p>
          <a:p>
            <a:pPr marL="200025" marR="167640">
              <a:lnSpc>
                <a:spcPct val="102200"/>
              </a:lnSpc>
            </a:pP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-</a:t>
            </a:r>
            <a:r>
              <a:rPr dirty="0" sz="1500" spc="15">
                <a:solidFill>
                  <a:srgbClr val="353535"/>
                </a:solidFill>
              </a:rPr>
              <a:t>в </a:t>
            </a:r>
            <a:r>
              <a:rPr dirty="0" sz="1500" spc="10">
                <a:solidFill>
                  <a:srgbClr val="353535"/>
                </a:solidFill>
              </a:rPr>
              <a:t>отсутствии </a:t>
            </a:r>
            <a:r>
              <a:rPr dirty="0" sz="1500" spc="15">
                <a:solidFill>
                  <a:srgbClr val="353535"/>
                </a:solidFill>
              </a:rPr>
              <a:t>людей </a:t>
            </a: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с использованием </a:t>
            </a:r>
            <a:r>
              <a:rPr dirty="0" sz="1500" spc="20" b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 b="0">
                <a:solidFill>
                  <a:srgbClr val="353535"/>
                </a:solidFill>
                <a:latin typeface="Arial"/>
                <a:cs typeface="Arial"/>
              </a:rPr>
              <a:t>открытых</a:t>
            </a: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 ультрафиолетовых </a:t>
            </a:r>
            <a:r>
              <a:rPr dirty="0" sz="1500" spc="10" b="0">
                <a:solidFill>
                  <a:srgbClr val="353535"/>
                </a:solidFill>
                <a:latin typeface="Arial"/>
                <a:cs typeface="Arial"/>
              </a:rPr>
              <a:t>облучателей, </a:t>
            </a:r>
            <a:r>
              <a:rPr dirty="0" sz="1500" spc="-405" b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 b="0">
                <a:solidFill>
                  <a:srgbClr val="353535"/>
                </a:solidFill>
                <a:latin typeface="Arial"/>
                <a:cs typeface="Arial"/>
              </a:rPr>
              <a:t>аэрозолей,</a:t>
            </a:r>
            <a:r>
              <a:rPr dirty="0" sz="1500" spc="-5" b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дезинфицирующих</a:t>
            </a:r>
            <a:r>
              <a:rPr dirty="0" sz="1500" b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средств.</a:t>
            </a:r>
            <a:endParaRPr sz="1500">
              <a:latin typeface="Arial"/>
              <a:cs typeface="Arial"/>
            </a:endParaRPr>
          </a:p>
          <a:p>
            <a:pPr marL="200025" marR="47625" indent="-187960">
              <a:lnSpc>
                <a:spcPct val="102200"/>
              </a:lnSpc>
              <a:spcBef>
                <a:spcPts val="1150"/>
              </a:spcBef>
              <a:buClr>
                <a:srgbClr val="006FC0"/>
              </a:buClr>
              <a:buSzPct val="126666"/>
              <a:buChar char="•"/>
              <a:tabLst>
                <a:tab pos="200660" algn="l"/>
              </a:tabLst>
            </a:pP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При обработке </a:t>
            </a:r>
            <a:r>
              <a:rPr dirty="0" sz="1500" spc="15">
                <a:solidFill>
                  <a:srgbClr val="353535"/>
                </a:solidFill>
              </a:rPr>
              <a:t>поверхностей</a:t>
            </a: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в помещениях </a:t>
            </a:r>
            <a:r>
              <a:rPr dirty="0" sz="1500" spc="-405" b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применяют</a:t>
            </a:r>
            <a:r>
              <a:rPr dirty="0" sz="1500" b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 b="0">
                <a:solidFill>
                  <a:srgbClr val="353535"/>
                </a:solidFill>
                <a:latin typeface="Arial"/>
                <a:cs typeface="Arial"/>
              </a:rPr>
              <a:t>способ</a:t>
            </a:r>
            <a:r>
              <a:rPr dirty="0" sz="1500" spc="5" b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 b="0">
                <a:solidFill>
                  <a:srgbClr val="353535"/>
                </a:solidFill>
                <a:latin typeface="Arial"/>
                <a:cs typeface="Arial"/>
              </a:rPr>
              <a:t>орошения.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pc="-10"/>
              <a:t>10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05727" y="167932"/>
            <a:ext cx="4556125" cy="1268730"/>
            <a:chOff x="205727" y="167932"/>
            <a:chExt cx="4556125" cy="1268730"/>
          </a:xfrm>
        </p:grpSpPr>
        <p:sp>
          <p:nvSpPr>
            <p:cNvPr id="3" name="object 3" descr=""/>
            <p:cNvSpPr/>
            <p:nvPr/>
          </p:nvSpPr>
          <p:spPr>
            <a:xfrm>
              <a:off x="428028" y="1073594"/>
              <a:ext cx="4328795" cy="0"/>
            </a:xfrm>
            <a:custGeom>
              <a:avLst/>
              <a:gdLst/>
              <a:ahLst/>
              <a:cxnLst/>
              <a:rect l="l" t="t" r="r" b="b"/>
              <a:pathLst>
                <a:path w="4328795" h="0">
                  <a:moveTo>
                    <a:pt x="0" y="0"/>
                  </a:moveTo>
                  <a:lnTo>
                    <a:pt x="4328769" y="0"/>
                  </a:lnTo>
                </a:path>
              </a:pathLst>
            </a:custGeom>
            <a:ln w="9491">
              <a:solidFill>
                <a:srgbClr val="56565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427685" y="1058659"/>
              <a:ext cx="1564005" cy="0"/>
            </a:xfrm>
            <a:custGeom>
              <a:avLst/>
              <a:gdLst/>
              <a:ahLst/>
              <a:cxnLst/>
              <a:rect l="l" t="t" r="r" b="b"/>
              <a:pathLst>
                <a:path w="1564005" h="0">
                  <a:moveTo>
                    <a:pt x="0" y="0"/>
                  </a:moveTo>
                  <a:lnTo>
                    <a:pt x="1563636" y="0"/>
                  </a:lnTo>
                </a:path>
              </a:pathLst>
            </a:custGeom>
            <a:ln w="35044">
              <a:solidFill>
                <a:srgbClr val="D2000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 txBox="1"/>
          <p:nvPr/>
        </p:nvSpPr>
        <p:spPr>
          <a:xfrm>
            <a:off x="10270122" y="7167653"/>
            <a:ext cx="215265" cy="2298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15">
                <a:solidFill>
                  <a:srgbClr val="8F8F8F"/>
                </a:solidFill>
                <a:latin typeface="Arial"/>
                <a:cs typeface="Arial"/>
              </a:rPr>
              <a:t>15</a:t>
            </a:r>
            <a:endParaRPr sz="1350">
              <a:latin typeface="Arial"/>
              <a:cs typeface="Arial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56801" y="167922"/>
            <a:ext cx="685560" cy="777949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06504" y="260781"/>
            <a:ext cx="4370705" cy="691515"/>
          </a:xfrm>
          <a:prstGeom prst="rect"/>
        </p:spPr>
        <p:txBody>
          <a:bodyPr wrap="square" lIns="0" tIns="52705" rIns="0" bIns="0" rtlCol="0" vert="horz">
            <a:spAutoFit/>
          </a:bodyPr>
          <a:lstStyle/>
          <a:p>
            <a:pPr marL="802640" marR="5080" indent="-790575">
              <a:lnSpc>
                <a:spcPts val="2480"/>
              </a:lnSpc>
              <a:spcBef>
                <a:spcPts val="415"/>
              </a:spcBef>
            </a:pPr>
            <a:r>
              <a:rPr dirty="0" baseline="5847" sz="2850"/>
              <a:t>п.5.4</a:t>
            </a:r>
            <a:r>
              <a:rPr dirty="0" baseline="5847" sz="2850" spc="-15"/>
              <a:t> </a:t>
            </a:r>
            <a:r>
              <a:rPr dirty="0" baseline="5847" sz="2850" spc="7">
                <a:solidFill>
                  <a:srgbClr val="C00000"/>
                </a:solidFill>
              </a:rPr>
              <a:t>*</a:t>
            </a:r>
            <a:r>
              <a:rPr dirty="0" baseline="5847" sz="2850" spc="82">
                <a:solidFill>
                  <a:srgbClr val="C00000"/>
                </a:solidFill>
              </a:rPr>
              <a:t> </a:t>
            </a:r>
            <a:r>
              <a:rPr dirty="0" sz="2300" spc="-5">
                <a:solidFill>
                  <a:srgbClr val="D20001"/>
                </a:solidFill>
              </a:rPr>
              <a:t>Патологоанатомическое </a:t>
            </a:r>
            <a:r>
              <a:rPr dirty="0" sz="2300" spc="-620">
                <a:solidFill>
                  <a:srgbClr val="D20001"/>
                </a:solidFill>
              </a:rPr>
              <a:t> </a:t>
            </a:r>
            <a:r>
              <a:rPr dirty="0" sz="2300" spc="-5"/>
              <a:t>вскрытие</a:t>
            </a:r>
            <a:endParaRPr sz="2300"/>
          </a:p>
        </p:txBody>
      </p:sp>
      <p:grpSp>
        <p:nvGrpSpPr>
          <p:cNvPr id="8" name="object 8" descr=""/>
          <p:cNvGrpSpPr/>
          <p:nvPr/>
        </p:nvGrpSpPr>
        <p:grpSpPr>
          <a:xfrm>
            <a:off x="4890745" y="1249908"/>
            <a:ext cx="5414645" cy="3863975"/>
            <a:chOff x="4890745" y="1249908"/>
            <a:chExt cx="5414645" cy="3863975"/>
          </a:xfrm>
        </p:grpSpPr>
        <p:sp>
          <p:nvSpPr>
            <p:cNvPr id="9" name="object 9" descr=""/>
            <p:cNvSpPr/>
            <p:nvPr/>
          </p:nvSpPr>
          <p:spPr>
            <a:xfrm>
              <a:off x="4893665" y="1412722"/>
              <a:ext cx="5408930" cy="3698240"/>
            </a:xfrm>
            <a:custGeom>
              <a:avLst/>
              <a:gdLst/>
              <a:ahLst/>
              <a:cxnLst/>
              <a:rect l="l" t="t" r="r" b="b"/>
              <a:pathLst>
                <a:path w="5408930" h="3698240">
                  <a:moveTo>
                    <a:pt x="5408561" y="0"/>
                  </a:moveTo>
                  <a:lnTo>
                    <a:pt x="0" y="0"/>
                  </a:lnTo>
                  <a:lnTo>
                    <a:pt x="0" y="3697935"/>
                  </a:lnTo>
                  <a:lnTo>
                    <a:pt x="5408561" y="3697935"/>
                  </a:lnTo>
                  <a:lnTo>
                    <a:pt x="5408561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893665" y="1412722"/>
              <a:ext cx="5408930" cy="3698240"/>
            </a:xfrm>
            <a:custGeom>
              <a:avLst/>
              <a:gdLst/>
              <a:ahLst/>
              <a:cxnLst/>
              <a:rect l="l" t="t" r="r" b="b"/>
              <a:pathLst>
                <a:path w="5408930" h="3698240">
                  <a:moveTo>
                    <a:pt x="0" y="0"/>
                  </a:moveTo>
                  <a:lnTo>
                    <a:pt x="5408561" y="0"/>
                  </a:lnTo>
                  <a:lnTo>
                    <a:pt x="5408561" y="3697935"/>
                  </a:lnTo>
                  <a:lnTo>
                    <a:pt x="0" y="3697935"/>
                  </a:lnTo>
                  <a:lnTo>
                    <a:pt x="0" y="0"/>
                  </a:lnTo>
                  <a:close/>
                </a:path>
              </a:pathLst>
            </a:custGeom>
            <a:ln w="5840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4893665" y="1249908"/>
              <a:ext cx="2141220" cy="321310"/>
            </a:xfrm>
            <a:custGeom>
              <a:avLst/>
              <a:gdLst/>
              <a:ahLst/>
              <a:cxnLst/>
              <a:rect l="l" t="t" r="r" b="b"/>
              <a:pathLst>
                <a:path w="2141220" h="321309">
                  <a:moveTo>
                    <a:pt x="2140648" y="321271"/>
                  </a:moveTo>
                  <a:lnTo>
                    <a:pt x="0" y="321271"/>
                  </a:lnTo>
                  <a:lnTo>
                    <a:pt x="0" y="0"/>
                  </a:lnTo>
                  <a:lnTo>
                    <a:pt x="2087118" y="0"/>
                  </a:lnTo>
                  <a:lnTo>
                    <a:pt x="2140648" y="53581"/>
                  </a:lnTo>
                  <a:lnTo>
                    <a:pt x="2140648" y="321271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 descr=""/>
          <p:cNvGrpSpPr/>
          <p:nvPr/>
        </p:nvGrpSpPr>
        <p:grpSpPr>
          <a:xfrm>
            <a:off x="414541" y="1258697"/>
            <a:ext cx="4201795" cy="3000375"/>
            <a:chOff x="414541" y="1258697"/>
            <a:chExt cx="4201795" cy="3000375"/>
          </a:xfrm>
        </p:grpSpPr>
        <p:sp>
          <p:nvSpPr>
            <p:cNvPr id="13" name="object 13" descr=""/>
            <p:cNvSpPr/>
            <p:nvPr/>
          </p:nvSpPr>
          <p:spPr>
            <a:xfrm>
              <a:off x="417461" y="1261617"/>
              <a:ext cx="4196080" cy="2994660"/>
            </a:xfrm>
            <a:custGeom>
              <a:avLst/>
              <a:gdLst/>
              <a:ahLst/>
              <a:cxnLst/>
              <a:rect l="l" t="t" r="r" b="b"/>
              <a:pathLst>
                <a:path w="4196080" h="2994660">
                  <a:moveTo>
                    <a:pt x="4056900" y="0"/>
                  </a:moveTo>
                  <a:lnTo>
                    <a:pt x="138950" y="0"/>
                  </a:lnTo>
                  <a:lnTo>
                    <a:pt x="95034" y="7083"/>
                  </a:lnTo>
                  <a:lnTo>
                    <a:pt x="56891" y="26807"/>
                  </a:lnTo>
                  <a:lnTo>
                    <a:pt x="26811" y="56885"/>
                  </a:lnTo>
                  <a:lnTo>
                    <a:pt x="7084" y="95029"/>
                  </a:lnTo>
                  <a:lnTo>
                    <a:pt x="0" y="138950"/>
                  </a:lnTo>
                  <a:lnTo>
                    <a:pt x="0" y="2855163"/>
                  </a:lnTo>
                  <a:lnTo>
                    <a:pt x="7084" y="2899066"/>
                  </a:lnTo>
                  <a:lnTo>
                    <a:pt x="26811" y="2937210"/>
                  </a:lnTo>
                  <a:lnTo>
                    <a:pt x="56891" y="2967299"/>
                  </a:lnTo>
                  <a:lnTo>
                    <a:pt x="95034" y="2987037"/>
                  </a:lnTo>
                  <a:lnTo>
                    <a:pt x="138950" y="2994126"/>
                  </a:lnTo>
                  <a:lnTo>
                    <a:pt x="4056900" y="2994126"/>
                  </a:lnTo>
                  <a:lnTo>
                    <a:pt x="4100808" y="2987037"/>
                  </a:lnTo>
                  <a:lnTo>
                    <a:pt x="4138953" y="2967299"/>
                  </a:lnTo>
                  <a:lnTo>
                    <a:pt x="4169040" y="2937210"/>
                  </a:lnTo>
                  <a:lnTo>
                    <a:pt x="4188775" y="2899066"/>
                  </a:lnTo>
                  <a:lnTo>
                    <a:pt x="4195864" y="2855163"/>
                  </a:lnTo>
                  <a:lnTo>
                    <a:pt x="4195864" y="138950"/>
                  </a:lnTo>
                  <a:lnTo>
                    <a:pt x="4188775" y="95029"/>
                  </a:lnTo>
                  <a:lnTo>
                    <a:pt x="4169040" y="56885"/>
                  </a:lnTo>
                  <a:lnTo>
                    <a:pt x="4138953" y="26807"/>
                  </a:lnTo>
                  <a:lnTo>
                    <a:pt x="4100808" y="7083"/>
                  </a:lnTo>
                  <a:lnTo>
                    <a:pt x="4056900" y="0"/>
                  </a:lnTo>
                  <a:close/>
                </a:path>
              </a:pathLst>
            </a:custGeom>
            <a:solidFill>
              <a:srgbClr val="D2000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417461" y="1261617"/>
              <a:ext cx="4196080" cy="2994660"/>
            </a:xfrm>
            <a:custGeom>
              <a:avLst/>
              <a:gdLst/>
              <a:ahLst/>
              <a:cxnLst/>
              <a:rect l="l" t="t" r="r" b="b"/>
              <a:pathLst>
                <a:path w="4196080" h="2994660">
                  <a:moveTo>
                    <a:pt x="0" y="138950"/>
                  </a:moveTo>
                  <a:lnTo>
                    <a:pt x="7084" y="95029"/>
                  </a:lnTo>
                  <a:lnTo>
                    <a:pt x="26811" y="56885"/>
                  </a:lnTo>
                  <a:lnTo>
                    <a:pt x="56891" y="26807"/>
                  </a:lnTo>
                  <a:lnTo>
                    <a:pt x="95034" y="7083"/>
                  </a:lnTo>
                  <a:lnTo>
                    <a:pt x="138950" y="0"/>
                  </a:lnTo>
                  <a:lnTo>
                    <a:pt x="4056900" y="0"/>
                  </a:lnTo>
                  <a:lnTo>
                    <a:pt x="4100808" y="7083"/>
                  </a:lnTo>
                  <a:lnTo>
                    <a:pt x="4138953" y="26807"/>
                  </a:lnTo>
                  <a:lnTo>
                    <a:pt x="4169040" y="56885"/>
                  </a:lnTo>
                  <a:lnTo>
                    <a:pt x="4188775" y="95029"/>
                  </a:lnTo>
                  <a:lnTo>
                    <a:pt x="4195864" y="138950"/>
                  </a:lnTo>
                  <a:lnTo>
                    <a:pt x="4195864" y="2855163"/>
                  </a:lnTo>
                  <a:lnTo>
                    <a:pt x="4188775" y="2899066"/>
                  </a:lnTo>
                  <a:lnTo>
                    <a:pt x="4169040" y="2937210"/>
                  </a:lnTo>
                  <a:lnTo>
                    <a:pt x="4138953" y="2967299"/>
                  </a:lnTo>
                  <a:lnTo>
                    <a:pt x="4100808" y="2987037"/>
                  </a:lnTo>
                  <a:lnTo>
                    <a:pt x="4056900" y="2994126"/>
                  </a:lnTo>
                  <a:lnTo>
                    <a:pt x="138950" y="2994126"/>
                  </a:lnTo>
                  <a:lnTo>
                    <a:pt x="95034" y="2987037"/>
                  </a:lnTo>
                  <a:lnTo>
                    <a:pt x="56891" y="2967299"/>
                  </a:lnTo>
                  <a:lnTo>
                    <a:pt x="26811" y="2937210"/>
                  </a:lnTo>
                  <a:lnTo>
                    <a:pt x="7084" y="2899066"/>
                  </a:lnTo>
                  <a:lnTo>
                    <a:pt x="0" y="2855163"/>
                  </a:lnTo>
                  <a:lnTo>
                    <a:pt x="0" y="138950"/>
                  </a:lnTo>
                  <a:close/>
                </a:path>
              </a:pathLst>
            </a:custGeom>
            <a:ln w="5840">
              <a:solidFill>
                <a:srgbClr val="D2000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599688" y="1412752"/>
            <a:ext cx="3856354" cy="81406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95"/>
              </a:spcBef>
            </a:pPr>
            <a:r>
              <a:rPr dirty="0" sz="1700" spc="10">
                <a:solidFill>
                  <a:srgbClr val="FFFFFF"/>
                </a:solidFill>
                <a:latin typeface="Arial"/>
                <a:cs typeface="Arial"/>
              </a:rPr>
              <a:t>Все тела умерших от COVID-19 </a:t>
            </a:r>
            <a:r>
              <a:rPr dirty="0" sz="17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10" b="1">
                <a:solidFill>
                  <a:srgbClr val="FFFFFF"/>
                </a:solidFill>
                <a:latin typeface="Arial"/>
                <a:cs typeface="Arial"/>
              </a:rPr>
              <a:t>подлежат </a:t>
            </a:r>
            <a:r>
              <a:rPr dirty="0" sz="1700" spc="5" b="1">
                <a:solidFill>
                  <a:srgbClr val="FFFFFF"/>
                </a:solidFill>
                <a:latin typeface="Arial"/>
                <a:cs typeface="Arial"/>
              </a:rPr>
              <a:t>обязательному </a:t>
            </a:r>
            <a:r>
              <a:rPr dirty="0" sz="17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патологоанатомическому</a:t>
            </a:r>
            <a:r>
              <a:rPr dirty="0" sz="17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10" b="1">
                <a:solidFill>
                  <a:srgbClr val="FFFFFF"/>
                </a:solidFill>
                <a:latin typeface="Arial"/>
                <a:cs typeface="Arial"/>
              </a:rPr>
              <a:t>вскрытию</a:t>
            </a:r>
            <a:r>
              <a:rPr dirty="0" sz="1700" spc="1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99688" y="2464213"/>
            <a:ext cx="3805554" cy="1602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455930">
              <a:lnSpc>
                <a:spcPct val="101400"/>
              </a:lnSpc>
              <a:spcBef>
                <a:spcPts val="95"/>
              </a:spcBef>
            </a:pPr>
            <a:r>
              <a:rPr dirty="0" sz="1700" spc="10">
                <a:solidFill>
                  <a:srgbClr val="FFFFFF"/>
                </a:solidFill>
                <a:latin typeface="Arial"/>
                <a:cs typeface="Arial"/>
              </a:rPr>
              <a:t>Тело умершего 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пациента </a:t>
            </a:r>
            <a:r>
              <a:rPr dirty="0" sz="1700" spc="10">
                <a:solidFill>
                  <a:srgbClr val="FFFFFF"/>
                </a:solidFill>
                <a:latin typeface="Arial"/>
                <a:cs typeface="Arial"/>
              </a:rPr>
              <a:t> транспортируется из 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отделения, </a:t>
            </a:r>
            <a:r>
              <a:rPr dirty="0" sz="1700" spc="-459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где произошла </a:t>
            </a:r>
            <a:r>
              <a:rPr dirty="0" sz="1700" spc="10">
                <a:solidFill>
                  <a:srgbClr val="FFFFFF"/>
                </a:solidFill>
                <a:latin typeface="Arial"/>
                <a:cs typeface="Arial"/>
              </a:rPr>
              <a:t>смерть, </a:t>
            </a:r>
            <a:r>
              <a:rPr dirty="0" sz="17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непосредственно</a:t>
            </a:r>
            <a:endParaRPr sz="1700">
              <a:latin typeface="Arial"/>
              <a:cs typeface="Arial"/>
            </a:endParaRPr>
          </a:p>
          <a:p>
            <a:pPr marL="12700" marR="5080">
              <a:lnSpc>
                <a:spcPct val="101400"/>
              </a:lnSpc>
            </a:pPr>
            <a:r>
              <a:rPr dirty="0" sz="1700" spc="10">
                <a:solidFill>
                  <a:srgbClr val="FFFFFF"/>
                </a:solidFill>
                <a:latin typeface="Arial"/>
                <a:cs typeface="Arial"/>
              </a:rPr>
              <a:t>в 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патологоанатомическое отделение </a:t>
            </a:r>
            <a:r>
              <a:rPr dirty="0" sz="1700" spc="-459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данной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медицинской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организации</a:t>
            </a:r>
            <a:endParaRPr sz="17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68878" y="4496985"/>
            <a:ext cx="3957954" cy="25120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95"/>
              </a:spcBef>
            </a:pPr>
            <a:r>
              <a:rPr dirty="0" sz="1700" spc="10" b="1">
                <a:solidFill>
                  <a:srgbClr val="D20001"/>
                </a:solidFill>
                <a:latin typeface="Arial"/>
                <a:cs typeface="Arial"/>
              </a:rPr>
              <a:t>Патологоанатомическая</a:t>
            </a:r>
            <a:r>
              <a:rPr dirty="0" sz="1700" spc="70" b="1">
                <a:solidFill>
                  <a:srgbClr val="D20001"/>
                </a:solidFill>
                <a:latin typeface="Arial"/>
                <a:cs typeface="Arial"/>
              </a:rPr>
              <a:t> </a:t>
            </a:r>
            <a:r>
              <a:rPr dirty="0" sz="1700" spc="5" b="1">
                <a:solidFill>
                  <a:srgbClr val="D20001"/>
                </a:solidFill>
                <a:latin typeface="Arial"/>
                <a:cs typeface="Arial"/>
              </a:rPr>
              <a:t>картина </a:t>
            </a:r>
            <a:r>
              <a:rPr dirty="0" sz="1700" spc="10" b="1">
                <a:solidFill>
                  <a:srgbClr val="D20001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1F1F1F"/>
                </a:solidFill>
                <a:latin typeface="Arial"/>
                <a:cs typeface="Arial"/>
              </a:rPr>
              <a:t>при ТОРС, вызванного в том </a:t>
            </a:r>
            <a:r>
              <a:rPr dirty="0" sz="1700" spc="5">
                <a:solidFill>
                  <a:srgbClr val="1F1F1F"/>
                </a:solidFill>
                <a:latin typeface="Arial"/>
                <a:cs typeface="Arial"/>
              </a:rPr>
              <a:t>числе </a:t>
            </a:r>
            <a:r>
              <a:rPr dirty="0" sz="1700" spc="1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1F1F1F"/>
                </a:solidFill>
                <a:latin typeface="Arial"/>
                <a:cs typeface="Arial"/>
              </a:rPr>
              <a:t>COVID-19,</a:t>
            </a:r>
            <a:r>
              <a:rPr dirty="0" sz="170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1F1F1F"/>
                </a:solidFill>
                <a:latin typeface="Arial"/>
                <a:cs typeface="Arial"/>
              </a:rPr>
              <a:t>зависит </a:t>
            </a:r>
            <a:r>
              <a:rPr dirty="0" sz="1700" spc="10">
                <a:solidFill>
                  <a:srgbClr val="1F1F1F"/>
                </a:solidFill>
                <a:latin typeface="Arial"/>
                <a:cs typeface="Arial"/>
              </a:rPr>
              <a:t>от </a:t>
            </a:r>
            <a:r>
              <a:rPr dirty="0" sz="1700" spc="5">
                <a:solidFill>
                  <a:srgbClr val="1F1F1F"/>
                </a:solidFill>
                <a:latin typeface="Arial"/>
                <a:cs typeface="Arial"/>
              </a:rPr>
              <a:t>стадии</a:t>
            </a:r>
            <a:r>
              <a:rPr dirty="0" sz="1700" spc="1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1F1F1F"/>
                </a:solidFill>
                <a:latin typeface="Arial"/>
                <a:cs typeface="Arial"/>
              </a:rPr>
              <a:t>болезни:</a:t>
            </a:r>
            <a:endParaRPr sz="1700">
              <a:latin typeface="Arial"/>
              <a:cs typeface="Arial"/>
            </a:endParaRPr>
          </a:p>
          <a:p>
            <a:pPr marL="200025" marR="249554" indent="-187960">
              <a:lnSpc>
                <a:spcPts val="1670"/>
              </a:lnSpc>
              <a:spcBef>
                <a:spcPts val="605"/>
              </a:spcBef>
              <a:buClr>
                <a:srgbClr val="D20001"/>
              </a:buClr>
              <a:buSzPct val="121428"/>
              <a:buChar char="•"/>
              <a:tabLst>
                <a:tab pos="200660" algn="l"/>
              </a:tabLst>
            </a:pP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в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ранней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стадии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преобладают признаки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диффузного альвеолярного повреждения, </a:t>
            </a:r>
            <a:r>
              <a:rPr dirty="0" sz="1400" spc="-37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острого бронхиолита, отёка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и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геморрагий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интерстициальной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ткани</a:t>
            </a:r>
            <a:endParaRPr sz="1400">
              <a:latin typeface="Arial"/>
              <a:cs typeface="Arial"/>
            </a:endParaRPr>
          </a:p>
          <a:p>
            <a:pPr marL="200025" marR="133350" indent="-187960">
              <a:lnSpc>
                <a:spcPts val="1670"/>
              </a:lnSpc>
              <a:spcBef>
                <a:spcPts val="1140"/>
              </a:spcBef>
              <a:buClr>
                <a:srgbClr val="D20001"/>
              </a:buClr>
              <a:buSzPct val="121428"/>
              <a:buChar char="•"/>
              <a:tabLst>
                <a:tab pos="200660" algn="l"/>
              </a:tabLst>
            </a:pP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в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поздней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стадии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развивается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фиброзирующий альвеолит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с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организацией </a:t>
            </a:r>
            <a:r>
              <a:rPr dirty="0" sz="1400" spc="-37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экссудата</a:t>
            </a:r>
            <a:r>
              <a:rPr dirty="0" sz="140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 просветах альвеол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и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 бронхиол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4893665" y="5206301"/>
            <a:ext cx="5408930" cy="1845310"/>
          </a:xfrm>
          <a:custGeom>
            <a:avLst/>
            <a:gdLst/>
            <a:ahLst/>
            <a:cxnLst/>
            <a:rect l="l" t="t" r="r" b="b"/>
            <a:pathLst>
              <a:path w="5408930" h="1845309">
                <a:moveTo>
                  <a:pt x="5322938" y="1844979"/>
                </a:moveTo>
                <a:lnTo>
                  <a:pt x="85623" y="1844979"/>
                </a:lnTo>
                <a:lnTo>
                  <a:pt x="52302" y="1838248"/>
                </a:lnTo>
                <a:lnTo>
                  <a:pt x="25085" y="1819894"/>
                </a:lnTo>
                <a:lnTo>
                  <a:pt x="6731" y="1792676"/>
                </a:lnTo>
                <a:lnTo>
                  <a:pt x="0" y="1759356"/>
                </a:lnTo>
                <a:lnTo>
                  <a:pt x="0" y="85636"/>
                </a:lnTo>
                <a:lnTo>
                  <a:pt x="6731" y="52308"/>
                </a:lnTo>
                <a:lnTo>
                  <a:pt x="25085" y="25087"/>
                </a:lnTo>
                <a:lnTo>
                  <a:pt x="52302" y="6731"/>
                </a:lnTo>
                <a:lnTo>
                  <a:pt x="85623" y="0"/>
                </a:lnTo>
                <a:lnTo>
                  <a:pt x="5322938" y="0"/>
                </a:lnTo>
                <a:lnTo>
                  <a:pt x="5356264" y="6731"/>
                </a:lnTo>
                <a:lnTo>
                  <a:pt x="5383480" y="25087"/>
                </a:lnTo>
                <a:lnTo>
                  <a:pt x="5401832" y="52308"/>
                </a:lnTo>
                <a:lnTo>
                  <a:pt x="5408561" y="85636"/>
                </a:lnTo>
                <a:lnTo>
                  <a:pt x="5408561" y="1759356"/>
                </a:lnTo>
                <a:lnTo>
                  <a:pt x="5401832" y="1792676"/>
                </a:lnTo>
                <a:lnTo>
                  <a:pt x="5383480" y="1819894"/>
                </a:lnTo>
                <a:lnTo>
                  <a:pt x="5356264" y="1838248"/>
                </a:lnTo>
                <a:lnTo>
                  <a:pt x="5322938" y="1844979"/>
                </a:lnTo>
                <a:close/>
              </a:path>
            </a:pathLst>
          </a:custGeom>
          <a:solidFill>
            <a:srgbClr val="FF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5074024" y="5326046"/>
            <a:ext cx="4950460" cy="158115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2700" marR="5080">
              <a:lnSpc>
                <a:spcPts val="1670"/>
              </a:lnSpc>
              <a:spcBef>
                <a:spcPts val="155"/>
              </a:spcBef>
            </a:pP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Вскрытие производится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в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присутствии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специалиста </a:t>
            </a:r>
            <a:r>
              <a:rPr dirty="0" sz="14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организации, уполномоченной осуществлять федеральный </a:t>
            </a:r>
            <a:r>
              <a:rPr dirty="0" sz="1400" spc="-37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государственный</a:t>
            </a:r>
            <a:r>
              <a:rPr dirty="0" sz="140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санитарно-эпидемиологический</a:t>
            </a:r>
            <a:r>
              <a:rPr dirty="0" sz="140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надзор.</a:t>
            </a:r>
            <a:endParaRPr sz="1400">
              <a:latin typeface="Arial"/>
              <a:cs typeface="Arial"/>
            </a:endParaRPr>
          </a:p>
          <a:p>
            <a:pPr marL="12700" marR="441959">
              <a:lnSpc>
                <a:spcPts val="1670"/>
              </a:lnSpc>
              <a:spcBef>
                <a:spcPts val="570"/>
              </a:spcBef>
            </a:pP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Доставка аутопсийного материала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для лабораторного </a:t>
            </a:r>
            <a:r>
              <a:rPr dirty="0" sz="1400" spc="-37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исследования</a:t>
            </a:r>
            <a:r>
              <a:rPr dirty="0" sz="140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 региональное представительство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05"/>
              </a:lnSpc>
            </a:pP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ФБУЗ</a:t>
            </a:r>
            <a:r>
              <a:rPr dirty="0" sz="1400" spc="-3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«Центр гигиены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и</a:t>
            </a:r>
            <a:r>
              <a:rPr dirty="0" sz="140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эпидемиологии» осуществляется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400" spc="-2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53535"/>
                </a:solidFill>
                <a:latin typeface="Arial"/>
                <a:cs typeface="Arial"/>
              </a:rPr>
              <a:t>кратчайшие</a:t>
            </a:r>
            <a:r>
              <a:rPr dirty="0" sz="1400" spc="-2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53535"/>
                </a:solidFill>
                <a:latin typeface="Arial"/>
                <a:cs typeface="Arial"/>
              </a:rPr>
              <a:t>сроки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056624" y="1611156"/>
            <a:ext cx="4650105" cy="34061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00025" marR="388620" indent="-187960">
              <a:lnSpc>
                <a:spcPct val="102400"/>
              </a:lnSpc>
              <a:spcBef>
                <a:spcPts val="90"/>
              </a:spcBef>
              <a:buClr>
                <a:srgbClr val="006FC0"/>
              </a:buClr>
              <a:buSzPct val="127586"/>
              <a:buChar char="•"/>
              <a:tabLst>
                <a:tab pos="200660" algn="l"/>
              </a:tabLst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Методическая папка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с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 оперативным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планом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противоэпидемических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мероприятий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в случае </a:t>
            </a:r>
            <a:r>
              <a:rPr dirty="0" sz="1450" spc="-38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выявления</a:t>
            </a:r>
            <a:r>
              <a:rPr dirty="0" sz="14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больного</a:t>
            </a:r>
            <a:r>
              <a:rPr dirty="0" sz="145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COVID-19</a:t>
            </a:r>
            <a:endParaRPr sz="1450">
              <a:latin typeface="Arial"/>
              <a:cs typeface="Arial"/>
            </a:endParaRPr>
          </a:p>
          <a:p>
            <a:pPr marL="200025" indent="-187960">
              <a:lnSpc>
                <a:spcPct val="100000"/>
              </a:lnSpc>
              <a:spcBef>
                <a:spcPts val="620"/>
              </a:spcBef>
              <a:buClr>
                <a:srgbClr val="006FC0"/>
              </a:buClr>
              <a:buSzPct val="127586"/>
              <a:buChar char="•"/>
              <a:tabLst>
                <a:tab pos="200660" algn="l"/>
              </a:tabLst>
            </a:pP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Схема</a:t>
            </a:r>
            <a:r>
              <a:rPr dirty="0" sz="1450" spc="-3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оповещения</a:t>
            </a:r>
            <a:endParaRPr sz="1450">
              <a:latin typeface="Arial"/>
              <a:cs typeface="Arial"/>
            </a:endParaRPr>
          </a:p>
          <a:p>
            <a:pPr marL="200025" marR="18415" indent="-187960">
              <a:lnSpc>
                <a:spcPct val="102400"/>
              </a:lnSpc>
              <a:spcBef>
                <a:spcPts val="575"/>
              </a:spcBef>
              <a:buClr>
                <a:srgbClr val="006FC0"/>
              </a:buClr>
              <a:buSzPct val="127586"/>
              <a:buChar char="•"/>
              <a:tabLst>
                <a:tab pos="200660" algn="l"/>
              </a:tabLst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Памятка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по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 технике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вскрытия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и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забора материала </a:t>
            </a:r>
            <a:r>
              <a:rPr dirty="0" sz="1450" spc="-38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для</a:t>
            </a:r>
            <a:r>
              <a:rPr dirty="0" sz="14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бактериологического</a:t>
            </a:r>
            <a:r>
              <a:rPr dirty="0" sz="145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исследования</a:t>
            </a:r>
            <a:endParaRPr sz="1450">
              <a:latin typeface="Arial"/>
              <a:cs typeface="Arial"/>
            </a:endParaRPr>
          </a:p>
          <a:p>
            <a:pPr marL="200025" marR="1663064" indent="-187960">
              <a:lnSpc>
                <a:spcPct val="102400"/>
              </a:lnSpc>
              <a:spcBef>
                <a:spcPts val="575"/>
              </a:spcBef>
              <a:buClr>
                <a:srgbClr val="006FC0"/>
              </a:buClr>
              <a:buSzPct val="127586"/>
              <a:buChar char="•"/>
              <a:tabLst>
                <a:tab pos="200660" algn="l"/>
              </a:tabLst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Функциональные обязанности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на</a:t>
            </a:r>
            <a:r>
              <a:rPr dirty="0" sz="145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всех</a:t>
            </a:r>
            <a:r>
              <a:rPr dirty="0" sz="14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сотрудников</a:t>
            </a:r>
            <a:r>
              <a:rPr dirty="0" sz="145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отделения</a:t>
            </a:r>
            <a:endParaRPr sz="1450">
              <a:latin typeface="Arial"/>
              <a:cs typeface="Arial"/>
            </a:endParaRPr>
          </a:p>
          <a:p>
            <a:pPr marL="200025" indent="-187960">
              <a:lnSpc>
                <a:spcPct val="100000"/>
              </a:lnSpc>
              <a:spcBef>
                <a:spcPts val="615"/>
              </a:spcBef>
              <a:buClr>
                <a:srgbClr val="006FC0"/>
              </a:buClr>
              <a:buSzPct val="127586"/>
              <a:buChar char="•"/>
              <a:tabLst>
                <a:tab pos="200660" algn="l"/>
              </a:tabLst>
            </a:pP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Защитная</a:t>
            </a:r>
            <a:r>
              <a:rPr dirty="0" sz="145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одежда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(противочумный</a:t>
            </a:r>
            <a:r>
              <a:rPr dirty="0" sz="145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костюм</a:t>
            </a:r>
            <a:r>
              <a:rPr dirty="0" sz="145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353535"/>
                </a:solidFill>
                <a:latin typeface="Arial"/>
                <a:cs typeface="Arial"/>
              </a:rPr>
              <a:t>II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типа)</a:t>
            </a:r>
            <a:endParaRPr sz="1450">
              <a:latin typeface="Arial"/>
              <a:cs typeface="Arial"/>
            </a:endParaRPr>
          </a:p>
          <a:p>
            <a:pPr marL="200025" marR="1631314" indent="-187960">
              <a:lnSpc>
                <a:spcPct val="102400"/>
              </a:lnSpc>
              <a:spcBef>
                <a:spcPts val="575"/>
              </a:spcBef>
              <a:buClr>
                <a:srgbClr val="006FC0"/>
              </a:buClr>
              <a:buSzPct val="127586"/>
              <a:buChar char="•"/>
              <a:tabLst>
                <a:tab pos="200660" algn="l"/>
              </a:tabLst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Укладка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для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забора материала;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стерильный</a:t>
            </a:r>
            <a:r>
              <a:rPr dirty="0" sz="1450" spc="-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секционный</a:t>
            </a:r>
            <a:r>
              <a:rPr dirty="0" sz="1450" spc="-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набор;</a:t>
            </a:r>
            <a:endParaRPr sz="1450">
              <a:latin typeface="Arial"/>
              <a:cs typeface="Arial"/>
            </a:endParaRPr>
          </a:p>
          <a:p>
            <a:pPr marL="200025" marR="1446530" indent="-187960">
              <a:lnSpc>
                <a:spcPct val="102400"/>
              </a:lnSpc>
              <a:spcBef>
                <a:spcPts val="575"/>
              </a:spcBef>
              <a:buClr>
                <a:srgbClr val="006FC0"/>
              </a:buClr>
              <a:buSzPct val="127586"/>
              <a:buChar char="•"/>
              <a:tabLst>
                <a:tab pos="200660" algn="l"/>
              </a:tabLst>
            </a:pP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Запас дезинфицирующих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средств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и</a:t>
            </a:r>
            <a:r>
              <a:rPr dirty="0" sz="14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емкости</a:t>
            </a:r>
            <a:r>
              <a:rPr dirty="0" sz="14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для</a:t>
            </a:r>
            <a:r>
              <a:rPr dirty="0" sz="14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их</a:t>
            </a:r>
            <a:r>
              <a:rPr dirty="0" sz="14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приготовления</a:t>
            </a:r>
            <a:endParaRPr sz="145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056624" y="1264847"/>
            <a:ext cx="1748789" cy="2882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700" spc="10">
                <a:solidFill>
                  <a:srgbClr val="FFFFFF"/>
                </a:solidFill>
                <a:latin typeface="Arial"/>
                <a:cs typeface="Arial"/>
              </a:rPr>
              <a:t>Оснащение</a:t>
            </a:r>
            <a:r>
              <a:rPr dirty="0" sz="17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FFFFFF"/>
                </a:solidFill>
                <a:latin typeface="Arial"/>
                <a:cs typeface="Arial"/>
              </a:rPr>
              <a:t>ПАО</a:t>
            </a:r>
            <a:endParaRPr sz="17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526148" y="7246504"/>
            <a:ext cx="4998720" cy="1574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50">
                <a:solidFill>
                  <a:srgbClr val="C00000"/>
                </a:solidFill>
                <a:latin typeface="Arial"/>
                <a:cs typeface="Arial"/>
              </a:rPr>
              <a:t>*-</a:t>
            </a:r>
            <a:r>
              <a:rPr dirty="0" sz="850" b="1">
                <a:solidFill>
                  <a:srgbClr val="C00000"/>
                </a:solidFill>
                <a:latin typeface="Arial"/>
                <a:cs typeface="Arial"/>
              </a:rPr>
              <a:t>ПРОЕКТ</a:t>
            </a:r>
            <a:r>
              <a:rPr dirty="0" sz="850" spc="2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F1F1F"/>
                </a:solidFill>
                <a:latin typeface="Arial"/>
                <a:cs typeface="Arial"/>
              </a:rPr>
              <a:t>,</a:t>
            </a:r>
            <a:r>
              <a:rPr dirty="0" sz="850" spc="1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F1F1F"/>
                </a:solidFill>
                <a:latin typeface="Arial"/>
                <a:cs typeface="Arial"/>
              </a:rPr>
              <a:t>пункт</a:t>
            </a:r>
            <a:r>
              <a:rPr dirty="0" sz="850" spc="1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F1F1F"/>
                </a:solidFill>
                <a:latin typeface="Arial"/>
                <a:cs typeface="Arial"/>
              </a:rPr>
              <a:t>предлагается</a:t>
            </a:r>
            <a:r>
              <a:rPr dirty="0" sz="850" spc="1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 spc="5">
                <a:solidFill>
                  <a:srgbClr val="1F1F1F"/>
                </a:solidFill>
                <a:latin typeface="Arial"/>
                <a:cs typeface="Arial"/>
              </a:rPr>
              <a:t>к</a:t>
            </a:r>
            <a:r>
              <a:rPr dirty="0" sz="850" spc="1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F1F1F"/>
                </a:solidFill>
                <a:latin typeface="Arial"/>
                <a:cs typeface="Arial"/>
              </a:rPr>
              <a:t>включению</a:t>
            </a:r>
            <a:r>
              <a:rPr dirty="0" sz="850" spc="1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 spc="5" b="1">
                <a:solidFill>
                  <a:srgbClr val="1F1F1F"/>
                </a:solidFill>
                <a:latin typeface="Arial"/>
                <a:cs typeface="Arial"/>
              </a:rPr>
              <a:t>в</a:t>
            </a:r>
            <a:r>
              <a:rPr dirty="0" sz="850" spc="15" b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 b="1">
                <a:solidFill>
                  <a:srgbClr val="1F1F1F"/>
                </a:solidFill>
                <a:latin typeface="Arial"/>
                <a:cs typeface="Arial"/>
              </a:rPr>
              <a:t>версию</a:t>
            </a:r>
            <a:r>
              <a:rPr dirty="0" sz="850" spc="15" b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 spc="5" b="1">
                <a:solidFill>
                  <a:srgbClr val="1F1F1F"/>
                </a:solidFill>
                <a:latin typeface="Arial"/>
                <a:cs typeface="Arial"/>
              </a:rPr>
              <a:t>4</a:t>
            </a:r>
            <a:r>
              <a:rPr dirty="0" sz="850" spc="15" b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F1F1F"/>
                </a:solidFill>
                <a:latin typeface="Arial"/>
                <a:cs typeface="Arial"/>
              </a:rPr>
              <a:t>Временных</a:t>
            </a:r>
            <a:r>
              <a:rPr dirty="0" sz="850" spc="1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F1F1F"/>
                </a:solidFill>
                <a:latin typeface="Arial"/>
                <a:cs typeface="Arial"/>
              </a:rPr>
              <a:t>клинических</a:t>
            </a:r>
            <a:r>
              <a:rPr dirty="0" sz="850" spc="1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F1F1F"/>
                </a:solidFill>
                <a:latin typeface="Arial"/>
                <a:cs typeface="Arial"/>
              </a:rPr>
              <a:t>рекомендаций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270122" y="7167653"/>
            <a:ext cx="215265" cy="2298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15">
                <a:solidFill>
                  <a:srgbClr val="8F8F8F"/>
                </a:solidFill>
                <a:latin typeface="Arial"/>
                <a:cs typeface="Arial"/>
              </a:rPr>
              <a:t>16</a:t>
            </a:r>
            <a:endParaRPr sz="135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56801" y="167922"/>
            <a:ext cx="685560" cy="77794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96907" y="260781"/>
            <a:ext cx="4056379" cy="691515"/>
          </a:xfrm>
          <a:prstGeom prst="rect"/>
        </p:spPr>
        <p:txBody>
          <a:bodyPr wrap="square" lIns="0" tIns="52705" rIns="0" bIns="0" rtlCol="0" vert="horz">
            <a:spAutoFit/>
          </a:bodyPr>
          <a:lstStyle/>
          <a:p>
            <a:pPr marL="12700" marR="5080">
              <a:lnSpc>
                <a:spcPts val="2480"/>
              </a:lnSpc>
              <a:spcBef>
                <a:spcPts val="415"/>
              </a:spcBef>
            </a:pPr>
            <a:r>
              <a:rPr dirty="0" spc="-5">
                <a:solidFill>
                  <a:srgbClr val="D20001"/>
                </a:solidFill>
              </a:rPr>
              <a:t>Маршрутизация </a:t>
            </a:r>
            <a:r>
              <a:rPr dirty="0">
                <a:solidFill>
                  <a:srgbClr val="D20001"/>
                </a:solidFill>
              </a:rPr>
              <a:t>пациентов </a:t>
            </a:r>
            <a:r>
              <a:rPr dirty="0" spc="-625">
                <a:solidFill>
                  <a:srgbClr val="D20001"/>
                </a:solidFill>
              </a:rPr>
              <a:t> </a:t>
            </a:r>
            <a:r>
              <a:rPr dirty="0"/>
              <a:t>с</a:t>
            </a:r>
            <a:r>
              <a:rPr dirty="0" spc="-20"/>
              <a:t> </a:t>
            </a:r>
            <a:r>
              <a:rPr dirty="0" spc="-5"/>
              <a:t>подозрением</a:t>
            </a:r>
            <a:r>
              <a:rPr dirty="0" spc="-20"/>
              <a:t> </a:t>
            </a:r>
            <a:r>
              <a:rPr dirty="0"/>
              <a:t>на</a:t>
            </a:r>
            <a:r>
              <a:rPr dirty="0" spc="-15"/>
              <a:t> </a:t>
            </a:r>
            <a:r>
              <a:rPr dirty="0" spc="-5"/>
              <a:t>COVID-19</a:t>
            </a:r>
          </a:p>
        </p:txBody>
      </p:sp>
      <p:grpSp>
        <p:nvGrpSpPr>
          <p:cNvPr id="5" name="object 5" descr=""/>
          <p:cNvGrpSpPr/>
          <p:nvPr/>
        </p:nvGrpSpPr>
        <p:grpSpPr>
          <a:xfrm>
            <a:off x="418896" y="1041136"/>
            <a:ext cx="4338320" cy="1645285"/>
            <a:chOff x="418896" y="1041136"/>
            <a:chExt cx="4338320" cy="1645285"/>
          </a:xfrm>
        </p:grpSpPr>
        <p:sp>
          <p:nvSpPr>
            <p:cNvPr id="6" name="object 6" descr=""/>
            <p:cNvSpPr/>
            <p:nvPr/>
          </p:nvSpPr>
          <p:spPr>
            <a:xfrm>
              <a:off x="428028" y="1073594"/>
              <a:ext cx="4328795" cy="0"/>
            </a:xfrm>
            <a:custGeom>
              <a:avLst/>
              <a:gdLst/>
              <a:ahLst/>
              <a:cxnLst/>
              <a:rect l="l" t="t" r="r" b="b"/>
              <a:pathLst>
                <a:path w="4328795" h="0">
                  <a:moveTo>
                    <a:pt x="0" y="0"/>
                  </a:moveTo>
                  <a:lnTo>
                    <a:pt x="4328769" y="0"/>
                  </a:lnTo>
                </a:path>
              </a:pathLst>
            </a:custGeom>
            <a:ln w="9491">
              <a:solidFill>
                <a:srgbClr val="56565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27685" y="1058659"/>
              <a:ext cx="1564005" cy="0"/>
            </a:xfrm>
            <a:custGeom>
              <a:avLst/>
              <a:gdLst/>
              <a:ahLst/>
              <a:cxnLst/>
              <a:rect l="l" t="t" r="r" b="b"/>
              <a:pathLst>
                <a:path w="1564005" h="0">
                  <a:moveTo>
                    <a:pt x="0" y="0"/>
                  </a:moveTo>
                  <a:lnTo>
                    <a:pt x="1563636" y="0"/>
                  </a:lnTo>
                </a:path>
              </a:pathLst>
            </a:custGeom>
            <a:ln w="35044">
              <a:solidFill>
                <a:srgbClr val="D2000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18896" y="1219250"/>
              <a:ext cx="4030979" cy="1466850"/>
            </a:xfrm>
            <a:custGeom>
              <a:avLst/>
              <a:gdLst/>
              <a:ahLst/>
              <a:cxnLst/>
              <a:rect l="l" t="t" r="r" b="b"/>
              <a:pathLst>
                <a:path w="4030979" h="1466850">
                  <a:moveTo>
                    <a:pt x="3920388" y="1466799"/>
                  </a:moveTo>
                  <a:lnTo>
                    <a:pt x="110489" y="1466799"/>
                  </a:lnTo>
                  <a:lnTo>
                    <a:pt x="67481" y="1458110"/>
                  </a:lnTo>
                  <a:lnTo>
                    <a:pt x="32361" y="1434418"/>
                  </a:lnTo>
                  <a:lnTo>
                    <a:pt x="8682" y="1399285"/>
                  </a:lnTo>
                  <a:lnTo>
                    <a:pt x="0" y="1356271"/>
                  </a:lnTo>
                  <a:lnTo>
                    <a:pt x="0" y="110477"/>
                  </a:lnTo>
                  <a:lnTo>
                    <a:pt x="8682" y="67470"/>
                  </a:lnTo>
                  <a:lnTo>
                    <a:pt x="32361" y="32354"/>
                  </a:lnTo>
                  <a:lnTo>
                    <a:pt x="67481" y="8680"/>
                  </a:lnTo>
                  <a:lnTo>
                    <a:pt x="110489" y="0"/>
                  </a:lnTo>
                  <a:lnTo>
                    <a:pt x="3920388" y="0"/>
                  </a:lnTo>
                  <a:lnTo>
                    <a:pt x="3963389" y="8680"/>
                  </a:lnTo>
                  <a:lnTo>
                    <a:pt x="3998506" y="32354"/>
                  </a:lnTo>
                  <a:lnTo>
                    <a:pt x="4022183" y="67470"/>
                  </a:lnTo>
                  <a:lnTo>
                    <a:pt x="4030865" y="110477"/>
                  </a:lnTo>
                  <a:lnTo>
                    <a:pt x="4030865" y="1356271"/>
                  </a:lnTo>
                  <a:lnTo>
                    <a:pt x="4022183" y="1399285"/>
                  </a:lnTo>
                  <a:lnTo>
                    <a:pt x="3998506" y="1434418"/>
                  </a:lnTo>
                  <a:lnTo>
                    <a:pt x="3963389" y="1458110"/>
                  </a:lnTo>
                  <a:lnTo>
                    <a:pt x="3920388" y="1466799"/>
                  </a:lnTo>
                  <a:close/>
                </a:path>
              </a:pathLst>
            </a:custGeom>
            <a:solidFill>
              <a:srgbClr val="DFE3F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406504" y="285605"/>
            <a:ext cx="442595" cy="3175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900" spc="5" b="1">
                <a:solidFill>
                  <a:srgbClr val="353535"/>
                </a:solidFill>
                <a:latin typeface="Arial"/>
                <a:cs typeface="Arial"/>
              </a:rPr>
              <a:t>п</a:t>
            </a:r>
            <a:r>
              <a:rPr dirty="0" sz="1900" b="1">
                <a:solidFill>
                  <a:srgbClr val="353535"/>
                </a:solidFill>
                <a:latin typeface="Arial"/>
                <a:cs typeface="Arial"/>
              </a:rPr>
              <a:t>.6.</a:t>
            </a:r>
            <a:endParaRPr sz="1900">
              <a:latin typeface="Arial"/>
              <a:cs typeface="Arial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418896" y="2876600"/>
            <a:ext cx="4030979" cy="3782060"/>
          </a:xfrm>
          <a:custGeom>
            <a:avLst/>
            <a:gdLst/>
            <a:ahLst/>
            <a:cxnLst/>
            <a:rect l="l" t="t" r="r" b="b"/>
            <a:pathLst>
              <a:path w="4030979" h="3782059">
                <a:moveTo>
                  <a:pt x="3855351" y="3781869"/>
                </a:moveTo>
                <a:lnTo>
                  <a:pt x="175526" y="3781869"/>
                </a:lnTo>
                <a:lnTo>
                  <a:pt x="128865" y="3775600"/>
                </a:lnTo>
                <a:lnTo>
                  <a:pt x="86935" y="3757907"/>
                </a:lnTo>
                <a:lnTo>
                  <a:pt x="51411" y="3730464"/>
                </a:lnTo>
                <a:lnTo>
                  <a:pt x="23964" y="3694943"/>
                </a:lnTo>
                <a:lnTo>
                  <a:pt x="6270" y="3653015"/>
                </a:lnTo>
                <a:lnTo>
                  <a:pt x="0" y="3606355"/>
                </a:lnTo>
                <a:lnTo>
                  <a:pt x="0" y="175513"/>
                </a:lnTo>
                <a:lnTo>
                  <a:pt x="6270" y="128853"/>
                </a:lnTo>
                <a:lnTo>
                  <a:pt x="23964" y="86926"/>
                </a:lnTo>
                <a:lnTo>
                  <a:pt x="51411" y="51404"/>
                </a:lnTo>
                <a:lnTo>
                  <a:pt x="86935" y="23961"/>
                </a:lnTo>
                <a:lnTo>
                  <a:pt x="128865" y="6269"/>
                </a:lnTo>
                <a:lnTo>
                  <a:pt x="175526" y="0"/>
                </a:lnTo>
                <a:lnTo>
                  <a:pt x="3855351" y="0"/>
                </a:lnTo>
                <a:lnTo>
                  <a:pt x="3902012" y="6269"/>
                </a:lnTo>
                <a:lnTo>
                  <a:pt x="3943939" y="23961"/>
                </a:lnTo>
                <a:lnTo>
                  <a:pt x="3979460" y="51404"/>
                </a:lnTo>
                <a:lnTo>
                  <a:pt x="4006904" y="86926"/>
                </a:lnTo>
                <a:lnTo>
                  <a:pt x="4024596" y="128853"/>
                </a:lnTo>
                <a:lnTo>
                  <a:pt x="4030865" y="175513"/>
                </a:lnTo>
                <a:lnTo>
                  <a:pt x="4030865" y="3606355"/>
                </a:lnTo>
                <a:lnTo>
                  <a:pt x="4024596" y="3653015"/>
                </a:lnTo>
                <a:lnTo>
                  <a:pt x="4006904" y="3694943"/>
                </a:lnTo>
                <a:lnTo>
                  <a:pt x="3979460" y="3730464"/>
                </a:lnTo>
                <a:lnTo>
                  <a:pt x="3943939" y="3757907"/>
                </a:lnTo>
                <a:lnTo>
                  <a:pt x="3902012" y="3775600"/>
                </a:lnTo>
                <a:lnTo>
                  <a:pt x="3855351" y="3781869"/>
                </a:lnTo>
                <a:close/>
              </a:path>
            </a:pathLst>
          </a:custGeom>
          <a:solidFill>
            <a:srgbClr val="FF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4622642" y="1196218"/>
            <a:ext cx="5090795" cy="14859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900" spc="10" b="1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900" spc="-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353535"/>
                </a:solidFill>
                <a:latin typeface="Arial"/>
                <a:cs typeface="Arial"/>
              </a:rPr>
              <a:t>целях</a:t>
            </a:r>
            <a:r>
              <a:rPr dirty="0" sz="1900" spc="-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353535"/>
                </a:solidFill>
                <a:latin typeface="Arial"/>
                <a:cs typeface="Arial"/>
              </a:rPr>
              <a:t>обеспечения</a:t>
            </a:r>
            <a:r>
              <a:rPr dirty="0" sz="1900" spc="-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353535"/>
                </a:solidFill>
                <a:latin typeface="Arial"/>
                <a:cs typeface="Arial"/>
              </a:rPr>
              <a:t>готовности</a:t>
            </a:r>
            <a:endParaRPr sz="1900">
              <a:latin typeface="Arial"/>
              <a:cs typeface="Arial"/>
            </a:endParaRPr>
          </a:p>
          <a:p>
            <a:pPr marL="12700" marR="417830">
              <a:lnSpc>
                <a:spcPts val="2300"/>
              </a:lnSpc>
              <a:spcBef>
                <a:spcPts val="75"/>
              </a:spcBef>
            </a:pPr>
            <a:r>
              <a:rPr dirty="0" sz="1900" spc="5" b="1">
                <a:solidFill>
                  <a:srgbClr val="353535"/>
                </a:solidFill>
                <a:latin typeface="Arial"/>
                <a:cs typeface="Arial"/>
              </a:rPr>
              <a:t>к</a:t>
            </a:r>
            <a:r>
              <a:rPr dirty="0" sz="1900" spc="10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353535"/>
                </a:solidFill>
                <a:latin typeface="Arial"/>
                <a:cs typeface="Arial"/>
              </a:rPr>
              <a:t>проведению</a:t>
            </a:r>
            <a:r>
              <a:rPr dirty="0" sz="1900" spc="1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353535"/>
                </a:solidFill>
                <a:latin typeface="Arial"/>
                <a:cs typeface="Arial"/>
              </a:rPr>
              <a:t>противоэпидемических </a:t>
            </a:r>
            <a:r>
              <a:rPr dirty="0" sz="1900" spc="-51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353535"/>
                </a:solidFill>
                <a:latin typeface="Arial"/>
                <a:cs typeface="Arial"/>
              </a:rPr>
              <a:t>мероприятий</a:t>
            </a:r>
            <a:r>
              <a:rPr dirty="0" sz="1900" spc="-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900" spc="5" b="1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900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900" spc="5" b="1">
                <a:solidFill>
                  <a:srgbClr val="353535"/>
                </a:solidFill>
                <a:latin typeface="Arial"/>
                <a:cs typeface="Arial"/>
              </a:rPr>
              <a:t>случае</a:t>
            </a:r>
            <a:r>
              <a:rPr dirty="0" sz="1900" spc="-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353535"/>
                </a:solidFill>
                <a:latin typeface="Arial"/>
                <a:cs typeface="Arial"/>
              </a:rPr>
              <a:t>завоза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2220"/>
              </a:lnSpc>
            </a:pPr>
            <a:r>
              <a:rPr dirty="0" sz="1900" spc="5" b="1">
                <a:solidFill>
                  <a:srgbClr val="353535"/>
                </a:solidFill>
                <a:latin typeface="Arial"/>
                <a:cs typeface="Arial"/>
              </a:rPr>
              <a:t>и</a:t>
            </a:r>
            <a:r>
              <a:rPr dirty="0" sz="1900" spc="-20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353535"/>
                </a:solidFill>
                <a:latin typeface="Arial"/>
                <a:cs typeface="Arial"/>
              </a:rPr>
              <a:t>распространения</a:t>
            </a:r>
            <a:r>
              <a:rPr dirty="0" sz="1900" spc="5" b="1">
                <a:solidFill>
                  <a:srgbClr val="353535"/>
                </a:solidFill>
                <a:latin typeface="Arial"/>
                <a:cs typeface="Arial"/>
              </a:rPr>
              <a:t> COVID-19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900" b="1">
                <a:solidFill>
                  <a:srgbClr val="D20001"/>
                </a:solidFill>
                <a:latin typeface="Arial"/>
                <a:cs typeface="Arial"/>
              </a:rPr>
              <a:t>медицинским</a:t>
            </a:r>
            <a:r>
              <a:rPr dirty="0" sz="1900" spc="10" b="1">
                <a:solidFill>
                  <a:srgbClr val="D20001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D20001"/>
                </a:solidFill>
                <a:latin typeface="Arial"/>
                <a:cs typeface="Arial"/>
              </a:rPr>
              <a:t>организациям</a:t>
            </a:r>
            <a:r>
              <a:rPr dirty="0" sz="1900" spc="15" b="1">
                <a:solidFill>
                  <a:srgbClr val="D20001"/>
                </a:solidFill>
                <a:latin typeface="Arial"/>
                <a:cs typeface="Arial"/>
              </a:rPr>
              <a:t> </a:t>
            </a:r>
            <a:r>
              <a:rPr dirty="0" sz="1900" spc="5" b="1">
                <a:solidFill>
                  <a:srgbClr val="D20001"/>
                </a:solidFill>
                <a:latin typeface="Arial"/>
                <a:cs typeface="Arial"/>
              </a:rPr>
              <a:t>необходимо:</a:t>
            </a:r>
            <a:endParaRPr sz="19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66403" y="1350998"/>
            <a:ext cx="3281045" cy="11938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 marR="30480">
              <a:lnSpc>
                <a:spcPct val="100899"/>
              </a:lnSpc>
              <a:spcBef>
                <a:spcPts val="90"/>
              </a:spcBef>
            </a:pPr>
            <a:r>
              <a:rPr dirty="0" sz="1900" spc="5">
                <a:solidFill>
                  <a:srgbClr val="1F1F1F"/>
                </a:solidFill>
                <a:latin typeface="Arial"/>
                <a:cs typeface="Arial"/>
              </a:rPr>
              <a:t>Медицинская </a:t>
            </a:r>
            <a:r>
              <a:rPr dirty="0" sz="1900">
                <a:solidFill>
                  <a:srgbClr val="1F1F1F"/>
                </a:solidFill>
                <a:latin typeface="Arial"/>
                <a:cs typeface="Arial"/>
              </a:rPr>
              <a:t>помощь </a:t>
            </a:r>
            <a:r>
              <a:rPr dirty="0" sz="1900" spc="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1F1F1F"/>
                </a:solidFill>
                <a:latin typeface="Arial"/>
                <a:cs typeface="Arial"/>
              </a:rPr>
              <a:t>пациентам </a:t>
            </a:r>
            <a:r>
              <a:rPr dirty="0" sz="1900" spc="5">
                <a:solidFill>
                  <a:srgbClr val="1F1F1F"/>
                </a:solidFill>
                <a:latin typeface="Arial"/>
                <a:cs typeface="Arial"/>
              </a:rPr>
              <a:t>с COVID-19 </a:t>
            </a:r>
            <a:r>
              <a:rPr dirty="0" sz="1900" spc="1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1F1F1F"/>
                </a:solidFill>
                <a:latin typeface="Arial"/>
                <a:cs typeface="Arial"/>
              </a:rPr>
              <a:t>оказывается </a:t>
            </a:r>
            <a:r>
              <a:rPr dirty="0" sz="1900" spc="5">
                <a:solidFill>
                  <a:srgbClr val="1F1F1F"/>
                </a:solidFill>
                <a:latin typeface="Arial"/>
                <a:cs typeface="Arial"/>
              </a:rPr>
              <a:t>в соответствии </a:t>
            </a:r>
            <a:r>
              <a:rPr dirty="0" sz="1900" spc="-51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900" spc="5">
                <a:solidFill>
                  <a:srgbClr val="1F1F1F"/>
                </a:solidFill>
                <a:latin typeface="Arial"/>
                <a:cs typeface="Arial"/>
              </a:rPr>
              <a:t>с</a:t>
            </a:r>
            <a:r>
              <a:rPr dirty="0" sz="1900" spc="-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1F1F1F"/>
                </a:solidFill>
                <a:latin typeface="Arial"/>
                <a:cs typeface="Arial"/>
              </a:rPr>
              <a:t>Порядками</a:t>
            </a:r>
            <a:r>
              <a:rPr dirty="0" baseline="24444" sz="1875">
                <a:solidFill>
                  <a:srgbClr val="1F1F1F"/>
                </a:solidFill>
                <a:latin typeface="Arial"/>
                <a:cs typeface="Arial"/>
              </a:rPr>
              <a:t>1</a:t>
            </a:r>
            <a:r>
              <a:rPr dirty="0" sz="1900">
                <a:solidFill>
                  <a:srgbClr val="1F1F1F"/>
                </a:solidFill>
                <a:latin typeface="Arial"/>
                <a:cs typeface="Arial"/>
              </a:rPr>
              <a:t>.</a:t>
            </a:r>
            <a:endParaRPr sz="19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23005" y="6778537"/>
            <a:ext cx="7628255" cy="61023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10"/>
              </a:spcBef>
              <a:buAutoNum type="arabicPlain"/>
              <a:tabLst>
                <a:tab pos="114300" algn="l"/>
              </a:tabLst>
            </a:pP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—приказы Минздравсоцразвития России от 31.01.2012 №69н «Об утверждении Порядка оказания медицинской помощи взрослым </a:t>
            </a:r>
            <a:r>
              <a:rPr dirty="0" sz="9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больным</a:t>
            </a:r>
            <a:r>
              <a:rPr dirty="0" sz="9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при</a:t>
            </a:r>
            <a:r>
              <a:rPr dirty="0" sz="9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инфекционных</a:t>
            </a:r>
            <a:r>
              <a:rPr dirty="0" sz="950" spc="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заболеваниях»</a:t>
            </a:r>
            <a:r>
              <a:rPr dirty="0" sz="950" spc="5">
                <a:solidFill>
                  <a:srgbClr val="565656"/>
                </a:solidFill>
                <a:latin typeface="Arial"/>
                <a:cs typeface="Arial"/>
              </a:rPr>
              <a:t> и</a:t>
            </a:r>
            <a:r>
              <a:rPr dirty="0" sz="950" spc="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от 05.05.2012</a:t>
            </a:r>
            <a:r>
              <a:rPr dirty="0" sz="950" spc="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№521н</a:t>
            </a:r>
            <a:r>
              <a:rPr dirty="0" sz="950" spc="-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«Об</a:t>
            </a:r>
            <a:r>
              <a:rPr dirty="0" sz="950" spc="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утверждении</a:t>
            </a:r>
            <a:r>
              <a:rPr dirty="0" sz="9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Порядка</a:t>
            </a:r>
            <a:r>
              <a:rPr dirty="0" sz="950" spc="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оказания</a:t>
            </a:r>
            <a:r>
              <a:rPr dirty="0" sz="9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медицинской</a:t>
            </a:r>
            <a:r>
              <a:rPr dirty="0" sz="950" spc="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помощи</a:t>
            </a:r>
            <a:r>
              <a:rPr dirty="0" sz="9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 spc="-5">
                <a:solidFill>
                  <a:srgbClr val="565656"/>
                </a:solidFill>
                <a:latin typeface="Arial"/>
                <a:cs typeface="Arial"/>
              </a:rPr>
              <a:t>детям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565656"/>
                </a:solidFill>
                <a:latin typeface="Arial"/>
                <a:cs typeface="Arial"/>
              </a:rPr>
              <a:t>с</a:t>
            </a:r>
            <a:r>
              <a:rPr dirty="0" sz="950" spc="-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инфекционными заболеваниями»</a:t>
            </a:r>
            <a:r>
              <a:rPr dirty="0" sz="950" spc="-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565656"/>
                </a:solidFill>
                <a:latin typeface="Arial"/>
                <a:cs typeface="Arial"/>
              </a:rPr>
              <a:t>с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 проведением всех противоэпидемических мероприятий.</a:t>
            </a:r>
            <a:endParaRPr sz="950">
              <a:latin typeface="Arial"/>
              <a:cs typeface="Arial"/>
            </a:endParaRPr>
          </a:p>
          <a:p>
            <a:pPr algn="just" marL="113664" indent="-101600">
              <a:lnSpc>
                <a:spcPct val="100000"/>
              </a:lnSpc>
              <a:spcBef>
                <a:spcPts val="30"/>
              </a:spcBef>
              <a:buAutoNum type="arabicPlain"/>
              <a:tabLst>
                <a:tab pos="114300" algn="l"/>
              </a:tabLst>
            </a:pPr>
            <a:r>
              <a:rPr dirty="0" sz="950" spc="5">
                <a:solidFill>
                  <a:srgbClr val="565656"/>
                </a:solidFill>
                <a:latin typeface="Arial"/>
                <a:cs typeface="Arial"/>
              </a:rPr>
              <a:t>—СП</a:t>
            </a:r>
            <a:r>
              <a:rPr dirty="0" sz="950" spc="-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1.3.3118-13</a:t>
            </a:r>
            <a:r>
              <a:rPr dirty="0" sz="950" spc="-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Безопасность работы</a:t>
            </a:r>
            <a:r>
              <a:rPr dirty="0" sz="950" spc="-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565656"/>
                </a:solidFill>
                <a:latin typeface="Arial"/>
                <a:cs typeface="Arial"/>
              </a:rPr>
              <a:t>с</a:t>
            </a:r>
            <a:r>
              <a:rPr dirty="0" sz="950" spc="-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микроорганизмами</a:t>
            </a:r>
            <a:r>
              <a:rPr dirty="0" sz="950" spc="-2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I-II</a:t>
            </a:r>
            <a:r>
              <a:rPr dirty="0" sz="950" spc="-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групп</a:t>
            </a:r>
            <a:r>
              <a:rPr dirty="0" sz="950" spc="-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патогенности</a:t>
            </a:r>
            <a:r>
              <a:rPr dirty="0" sz="950" spc="-2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(опасности).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66403" y="3002903"/>
            <a:ext cx="3749040" cy="33553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453390">
              <a:lnSpc>
                <a:spcPct val="101099"/>
              </a:lnSpc>
              <a:spcBef>
                <a:spcPts val="95"/>
              </a:spcBef>
            </a:pPr>
            <a:r>
              <a:rPr dirty="0" sz="1800" spc="5">
                <a:solidFill>
                  <a:srgbClr val="1F1F1F"/>
                </a:solidFill>
                <a:latin typeface="Arial"/>
                <a:cs typeface="Arial"/>
              </a:rPr>
              <a:t>Госпитализация пациента, </a:t>
            </a:r>
            <a:r>
              <a:rPr dirty="0" sz="1800" spc="1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800" spc="5">
                <a:solidFill>
                  <a:srgbClr val="1F1F1F"/>
                </a:solidFill>
                <a:latin typeface="Arial"/>
                <a:cs typeface="Arial"/>
              </a:rPr>
              <a:t>подозрительного на </a:t>
            </a:r>
            <a:r>
              <a:rPr dirty="0" sz="1800" spc="1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800" spc="5">
                <a:solidFill>
                  <a:srgbClr val="1F1F1F"/>
                </a:solidFill>
                <a:latin typeface="Arial"/>
                <a:cs typeface="Arial"/>
              </a:rPr>
              <a:t>заболевание, вызванное </a:t>
            </a:r>
            <a:r>
              <a:rPr dirty="0" sz="1800" spc="1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800" spc="5">
                <a:solidFill>
                  <a:srgbClr val="1F1F1F"/>
                </a:solidFill>
                <a:latin typeface="Arial"/>
                <a:cs typeface="Arial"/>
              </a:rPr>
              <a:t>SARS-CoV-2, осуществляется </a:t>
            </a:r>
            <a:r>
              <a:rPr dirty="0" sz="1800" spc="-49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800" spc="10">
                <a:solidFill>
                  <a:srgbClr val="1F1F1F"/>
                </a:solidFill>
                <a:latin typeface="Arial"/>
                <a:cs typeface="Arial"/>
              </a:rPr>
              <a:t>в </a:t>
            </a:r>
            <a:r>
              <a:rPr dirty="0" sz="1800" spc="5">
                <a:solidFill>
                  <a:srgbClr val="1F1F1F"/>
                </a:solidFill>
                <a:latin typeface="Arial"/>
                <a:cs typeface="Arial"/>
              </a:rPr>
              <a:t>медицинские организации, </a:t>
            </a:r>
            <a:r>
              <a:rPr dirty="0" sz="1800" spc="10">
                <a:solidFill>
                  <a:srgbClr val="1F1F1F"/>
                </a:solidFill>
                <a:latin typeface="Arial"/>
                <a:cs typeface="Arial"/>
              </a:rPr>
              <a:t> имеющие в своем составе </a:t>
            </a:r>
            <a:r>
              <a:rPr dirty="0" sz="1800" spc="1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800" spc="5" b="1">
                <a:solidFill>
                  <a:srgbClr val="1F1F1F"/>
                </a:solidFill>
                <a:latin typeface="Arial"/>
                <a:cs typeface="Arial"/>
              </a:rPr>
              <a:t>мельцеровские</a:t>
            </a:r>
            <a:r>
              <a:rPr dirty="0" sz="1800" spc="-5" b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800" spc="5" b="1">
                <a:solidFill>
                  <a:srgbClr val="1F1F1F"/>
                </a:solidFill>
                <a:latin typeface="Arial"/>
                <a:cs typeface="Arial"/>
              </a:rPr>
              <a:t>боксы</a:t>
            </a:r>
            <a:r>
              <a:rPr dirty="0" sz="1800" spc="5">
                <a:solidFill>
                  <a:srgbClr val="1F1F1F"/>
                </a:solidFill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  <a:p>
            <a:pPr marL="38100" marR="30480">
              <a:lnSpc>
                <a:spcPct val="101099"/>
              </a:lnSpc>
              <a:spcBef>
                <a:spcPts val="5"/>
              </a:spcBef>
            </a:pPr>
            <a:r>
              <a:rPr dirty="0" sz="1800" spc="5">
                <a:solidFill>
                  <a:srgbClr val="1F1F1F"/>
                </a:solidFill>
                <a:latin typeface="Arial"/>
                <a:cs typeface="Arial"/>
              </a:rPr>
              <a:t>либо </a:t>
            </a:r>
            <a:r>
              <a:rPr dirty="0" sz="1800" spc="10">
                <a:solidFill>
                  <a:srgbClr val="1F1F1F"/>
                </a:solidFill>
                <a:latin typeface="Arial"/>
                <a:cs typeface="Arial"/>
              </a:rPr>
              <a:t>в </a:t>
            </a:r>
            <a:r>
              <a:rPr dirty="0" sz="1800" spc="5">
                <a:solidFill>
                  <a:srgbClr val="1F1F1F"/>
                </a:solidFill>
                <a:latin typeface="Arial"/>
                <a:cs typeface="Arial"/>
              </a:rPr>
              <a:t>медицинские организации, </a:t>
            </a:r>
            <a:r>
              <a:rPr dirty="0" sz="1800" spc="-49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800" spc="5" b="1">
                <a:solidFill>
                  <a:srgbClr val="1F1F1F"/>
                </a:solidFill>
                <a:latin typeface="Arial"/>
                <a:cs typeface="Arial"/>
              </a:rPr>
              <a:t>перепрофилируемые</a:t>
            </a:r>
            <a:r>
              <a:rPr dirty="0" sz="1800" spc="5">
                <a:solidFill>
                  <a:srgbClr val="1F1F1F"/>
                </a:solidFill>
                <a:latin typeface="Arial"/>
                <a:cs typeface="Arial"/>
              </a:rPr>
              <a:t>под </a:t>
            </a:r>
            <a:r>
              <a:rPr dirty="0" sz="1800" spc="10">
                <a:solidFill>
                  <a:srgbClr val="1F1F1F"/>
                </a:solidFill>
                <a:latin typeface="Arial"/>
                <a:cs typeface="Arial"/>
              </a:rPr>
              <a:t> специализированные </a:t>
            </a:r>
            <a:r>
              <a:rPr dirty="0" sz="1800" spc="1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800" spc="10">
                <a:solidFill>
                  <a:srgbClr val="1F1F1F"/>
                </a:solidFill>
                <a:latin typeface="Arial"/>
                <a:cs typeface="Arial"/>
              </a:rPr>
              <a:t>учреждения, соответствующие </a:t>
            </a:r>
            <a:r>
              <a:rPr dirty="0" sz="1800" spc="1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800" spc="5">
                <a:solidFill>
                  <a:srgbClr val="1F1F1F"/>
                </a:solidFill>
                <a:latin typeface="Arial"/>
                <a:cs typeface="Arial"/>
              </a:rPr>
              <a:t>Требованиям</a:t>
            </a:r>
            <a:r>
              <a:rPr dirty="0" baseline="25462" sz="1800" spc="7">
                <a:solidFill>
                  <a:srgbClr val="1F1F1F"/>
                </a:solidFill>
                <a:latin typeface="Arial"/>
                <a:cs typeface="Arial"/>
              </a:rPr>
              <a:t>2</a:t>
            </a:r>
            <a:endParaRPr baseline="25462" sz="18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622642" y="2995882"/>
            <a:ext cx="5590540" cy="332612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00025" marR="5080" indent="-187960">
              <a:lnSpc>
                <a:spcPct val="101499"/>
              </a:lnSpc>
              <a:spcBef>
                <a:spcPts val="95"/>
              </a:spcBef>
              <a:buClr>
                <a:srgbClr val="D20001"/>
              </a:buClr>
              <a:buSzPct val="126470"/>
              <a:buChar char="•"/>
              <a:tabLst>
                <a:tab pos="200660" algn="l"/>
              </a:tabLst>
            </a:pP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иметь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оперативный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план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первичных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противоэпидемических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мероприятий</a:t>
            </a:r>
            <a:r>
              <a:rPr dirty="0" sz="17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при</a:t>
            </a:r>
            <a:r>
              <a:rPr dirty="0" sz="17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выявлении </a:t>
            </a:r>
            <a:r>
              <a:rPr dirty="0" sz="1700" spc="-45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больного, подозрительного</a:t>
            </a:r>
            <a:r>
              <a:rPr dirty="0" sz="17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на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данное</a:t>
            </a:r>
            <a:r>
              <a:rPr dirty="0" sz="17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заболевание,</a:t>
            </a:r>
            <a:endParaRPr sz="1700">
              <a:latin typeface="Arial"/>
              <a:cs typeface="Arial"/>
            </a:endParaRPr>
          </a:p>
          <a:p>
            <a:pPr marL="200025" marR="186055" indent="-187960">
              <a:lnSpc>
                <a:spcPct val="101400"/>
              </a:lnSpc>
              <a:spcBef>
                <a:spcPts val="1150"/>
              </a:spcBef>
              <a:buClr>
                <a:srgbClr val="D20001"/>
              </a:buClr>
              <a:buSzPct val="126470"/>
              <a:buChar char="•"/>
              <a:tabLst>
                <a:tab pos="200660" algn="l"/>
              </a:tabLst>
            </a:pP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руководствоваться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действующими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нормативными, </a:t>
            </a:r>
            <a:r>
              <a:rPr dirty="0" sz="1700" spc="-459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методическими документами,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санитарным </a:t>
            </a:r>
            <a:r>
              <a:rPr dirty="0" sz="17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законодательством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в установленном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 порядке,</a:t>
            </a:r>
            <a:endParaRPr sz="1700">
              <a:latin typeface="Arial"/>
              <a:cs typeface="Arial"/>
            </a:endParaRPr>
          </a:p>
          <a:p>
            <a:pPr marL="200025" marR="34925">
              <a:lnSpc>
                <a:spcPct val="101400"/>
              </a:lnSpc>
            </a:pP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в том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числе региональным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Планом санитарно- </a:t>
            </a:r>
            <a:r>
              <a:rPr dirty="0" sz="17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противоэпидемических мероприятий по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предупреждению завоза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 и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распространения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новой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коронавирусной</a:t>
            </a:r>
            <a:r>
              <a:rPr dirty="0" sz="17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инфекции,</a:t>
            </a:r>
            <a:r>
              <a:rPr dirty="0" sz="17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вызванной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 SARS-CoV-2, </a:t>
            </a:r>
            <a:r>
              <a:rPr dirty="0" sz="1700" spc="-459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утвержденным уполномоченным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органом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исполнительной</a:t>
            </a:r>
            <a:r>
              <a:rPr dirty="0" sz="17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власти</a:t>
            </a:r>
            <a:r>
              <a:rPr dirty="0" sz="17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субъекта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РФ</a:t>
            </a:r>
            <a:endParaRPr sz="1700">
              <a:latin typeface="Arial"/>
              <a:cs typeface="Arial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427685" y="6730745"/>
            <a:ext cx="7606030" cy="0"/>
          </a:xfrm>
          <a:custGeom>
            <a:avLst/>
            <a:gdLst/>
            <a:ahLst/>
            <a:cxnLst/>
            <a:rect l="l" t="t" r="r" b="b"/>
            <a:pathLst>
              <a:path w="7606030" h="0">
                <a:moveTo>
                  <a:pt x="0" y="0"/>
                </a:moveTo>
                <a:lnTo>
                  <a:pt x="7605407" y="0"/>
                </a:lnTo>
              </a:path>
            </a:pathLst>
          </a:custGeom>
          <a:ln w="584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270122" y="7167653"/>
            <a:ext cx="215265" cy="2298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15">
                <a:solidFill>
                  <a:srgbClr val="8F8F8F"/>
                </a:solidFill>
                <a:latin typeface="Arial"/>
                <a:cs typeface="Arial"/>
              </a:rPr>
              <a:t>17</a:t>
            </a:r>
            <a:endParaRPr sz="135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56801" y="167922"/>
            <a:ext cx="685560" cy="77794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96907" y="260781"/>
            <a:ext cx="6470650" cy="691515"/>
          </a:xfrm>
          <a:prstGeom prst="rect"/>
        </p:spPr>
        <p:txBody>
          <a:bodyPr wrap="square" lIns="0" tIns="52705" rIns="0" bIns="0" rtlCol="0" vert="horz">
            <a:spAutoFit/>
          </a:bodyPr>
          <a:lstStyle/>
          <a:p>
            <a:pPr marL="12700" marR="5080">
              <a:lnSpc>
                <a:spcPts val="2480"/>
              </a:lnSpc>
              <a:spcBef>
                <a:spcPts val="415"/>
              </a:spcBef>
            </a:pPr>
            <a:r>
              <a:rPr dirty="0" spc="-5">
                <a:solidFill>
                  <a:srgbClr val="D20001"/>
                </a:solidFill>
              </a:rPr>
              <a:t>Пример</a:t>
            </a:r>
            <a:r>
              <a:rPr dirty="0" spc="-35">
                <a:solidFill>
                  <a:srgbClr val="D20001"/>
                </a:solidFill>
              </a:rPr>
              <a:t> </a:t>
            </a:r>
            <a:r>
              <a:rPr dirty="0" spc="-5">
                <a:solidFill>
                  <a:srgbClr val="D20001"/>
                </a:solidFill>
              </a:rPr>
              <a:t>организации</a:t>
            </a:r>
            <a:r>
              <a:rPr dirty="0" spc="-35">
                <a:solidFill>
                  <a:srgbClr val="D20001"/>
                </a:solidFill>
              </a:rPr>
              <a:t> </a:t>
            </a:r>
            <a:r>
              <a:rPr dirty="0" spc="-5">
                <a:solidFill>
                  <a:srgbClr val="D20001"/>
                </a:solidFill>
              </a:rPr>
              <a:t>сортировки</a:t>
            </a:r>
            <a:r>
              <a:rPr dirty="0" spc="-35">
                <a:solidFill>
                  <a:srgbClr val="D20001"/>
                </a:solidFill>
              </a:rPr>
              <a:t> </a:t>
            </a:r>
            <a:r>
              <a:rPr dirty="0">
                <a:solidFill>
                  <a:srgbClr val="D20001"/>
                </a:solidFill>
              </a:rPr>
              <a:t>пациентов </a:t>
            </a:r>
            <a:r>
              <a:rPr dirty="0" spc="-625">
                <a:solidFill>
                  <a:srgbClr val="D20001"/>
                </a:solidFill>
              </a:rPr>
              <a:t> </a:t>
            </a:r>
            <a:r>
              <a:rPr dirty="0">
                <a:solidFill>
                  <a:srgbClr val="1F1F1F"/>
                </a:solidFill>
              </a:rPr>
              <a:t>в</a:t>
            </a:r>
            <a:r>
              <a:rPr dirty="0" spc="-10">
                <a:solidFill>
                  <a:srgbClr val="1F1F1F"/>
                </a:solidFill>
              </a:rPr>
              <a:t> многопрофильной</a:t>
            </a:r>
            <a:r>
              <a:rPr dirty="0" spc="-5">
                <a:solidFill>
                  <a:srgbClr val="1F1F1F"/>
                </a:solidFill>
              </a:rPr>
              <a:t> больнице</a:t>
            </a:r>
          </a:p>
        </p:txBody>
      </p:sp>
      <p:grpSp>
        <p:nvGrpSpPr>
          <p:cNvPr id="5" name="object 5" descr=""/>
          <p:cNvGrpSpPr/>
          <p:nvPr/>
        </p:nvGrpSpPr>
        <p:grpSpPr>
          <a:xfrm>
            <a:off x="1183678" y="2712250"/>
            <a:ext cx="8714740" cy="2689225"/>
            <a:chOff x="1183678" y="2712250"/>
            <a:chExt cx="8714740" cy="2689225"/>
          </a:xfrm>
        </p:grpSpPr>
        <p:sp>
          <p:nvSpPr>
            <p:cNvPr id="6" name="object 6" descr=""/>
            <p:cNvSpPr/>
            <p:nvPr/>
          </p:nvSpPr>
          <p:spPr>
            <a:xfrm>
              <a:off x="1183678" y="2714879"/>
              <a:ext cx="3195320" cy="2686050"/>
            </a:xfrm>
            <a:custGeom>
              <a:avLst/>
              <a:gdLst/>
              <a:ahLst/>
              <a:cxnLst/>
              <a:rect l="l" t="t" r="r" b="b"/>
              <a:pathLst>
                <a:path w="3195320" h="2686050">
                  <a:moveTo>
                    <a:pt x="3194888" y="0"/>
                  </a:moveTo>
                  <a:lnTo>
                    <a:pt x="0" y="0"/>
                  </a:lnTo>
                  <a:lnTo>
                    <a:pt x="0" y="2685999"/>
                  </a:lnTo>
                  <a:lnTo>
                    <a:pt x="3194888" y="2685999"/>
                  </a:lnTo>
                  <a:lnTo>
                    <a:pt x="3194888" y="0"/>
                  </a:lnTo>
                  <a:close/>
                </a:path>
              </a:pathLst>
            </a:custGeom>
            <a:solidFill>
              <a:srgbClr val="56565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378223" y="2714472"/>
              <a:ext cx="5517515" cy="2683510"/>
            </a:xfrm>
            <a:custGeom>
              <a:avLst/>
              <a:gdLst/>
              <a:ahLst/>
              <a:cxnLst/>
              <a:rect l="l" t="t" r="r" b="b"/>
              <a:pathLst>
                <a:path w="5517515" h="2683510">
                  <a:moveTo>
                    <a:pt x="5070182" y="0"/>
                  </a:moveTo>
                  <a:lnTo>
                    <a:pt x="0" y="0"/>
                  </a:lnTo>
                  <a:lnTo>
                    <a:pt x="0" y="2683129"/>
                  </a:lnTo>
                  <a:lnTo>
                    <a:pt x="5517362" y="2683129"/>
                  </a:lnTo>
                  <a:lnTo>
                    <a:pt x="5517362" y="447230"/>
                  </a:lnTo>
                  <a:lnTo>
                    <a:pt x="5070182" y="0"/>
                  </a:lnTo>
                  <a:close/>
                </a:path>
              </a:pathLst>
            </a:custGeom>
            <a:solidFill>
              <a:srgbClr val="D5F3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378223" y="2714472"/>
              <a:ext cx="5517515" cy="2683510"/>
            </a:xfrm>
            <a:custGeom>
              <a:avLst/>
              <a:gdLst/>
              <a:ahLst/>
              <a:cxnLst/>
              <a:rect l="l" t="t" r="r" b="b"/>
              <a:pathLst>
                <a:path w="5517515" h="2683510">
                  <a:moveTo>
                    <a:pt x="0" y="0"/>
                  </a:moveTo>
                  <a:lnTo>
                    <a:pt x="5070182" y="0"/>
                  </a:lnTo>
                  <a:lnTo>
                    <a:pt x="5517362" y="447230"/>
                  </a:lnTo>
                  <a:lnTo>
                    <a:pt x="5517362" y="2683129"/>
                  </a:lnTo>
                  <a:lnTo>
                    <a:pt x="0" y="2683129"/>
                  </a:lnTo>
                  <a:lnTo>
                    <a:pt x="0" y="0"/>
                  </a:lnTo>
                  <a:close/>
                </a:path>
              </a:pathLst>
            </a:custGeom>
            <a:ln w="438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389882" y="3262058"/>
              <a:ext cx="3914140" cy="2127250"/>
            </a:xfrm>
            <a:custGeom>
              <a:avLst/>
              <a:gdLst/>
              <a:ahLst/>
              <a:cxnLst/>
              <a:rect l="l" t="t" r="r" b="b"/>
              <a:pathLst>
                <a:path w="3914140" h="2127250">
                  <a:moveTo>
                    <a:pt x="3914076" y="2126754"/>
                  </a:moveTo>
                  <a:lnTo>
                    <a:pt x="0" y="2126754"/>
                  </a:lnTo>
                  <a:lnTo>
                    <a:pt x="0" y="0"/>
                  </a:lnTo>
                  <a:lnTo>
                    <a:pt x="3914076" y="0"/>
                  </a:lnTo>
                  <a:lnTo>
                    <a:pt x="3914076" y="2126754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822875" y="3605961"/>
            <a:ext cx="3048635" cy="1525270"/>
          </a:xfrm>
          <a:prstGeom prst="rect">
            <a:avLst/>
          </a:prstGeom>
          <a:solidFill>
            <a:srgbClr val="D20001"/>
          </a:solidFill>
        </p:spPr>
        <p:txBody>
          <a:bodyPr wrap="square" lIns="0" tIns="58419" rIns="0" bIns="0" rtlCol="0" vert="horz">
            <a:spAutoFit/>
          </a:bodyPr>
          <a:lstStyle/>
          <a:p>
            <a:pPr algn="ctr" marL="170180">
              <a:lnSpc>
                <a:spcPct val="100000"/>
              </a:lnSpc>
              <a:spcBef>
                <a:spcPts val="459"/>
              </a:spcBef>
            </a:pPr>
            <a:r>
              <a:rPr dirty="0" sz="1150" spc="-5" b="1">
                <a:solidFill>
                  <a:srgbClr val="FFFFFF"/>
                </a:solidFill>
                <a:latin typeface="Arial"/>
                <a:cs typeface="Arial"/>
              </a:rPr>
              <a:t>ИЗОЛЯТОР</a:t>
            </a:r>
            <a:endParaRPr sz="115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</a:pPr>
            <a:r>
              <a:rPr dirty="0" sz="1150" spc="-5">
                <a:solidFill>
                  <a:srgbClr val="FFFFFF"/>
                </a:solidFill>
                <a:latin typeface="Arial"/>
                <a:cs typeface="Arial"/>
              </a:rPr>
              <a:t>Пациенты,</a:t>
            </a:r>
            <a:r>
              <a:rPr dirty="0" sz="115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FFFFFF"/>
                </a:solidFill>
                <a:latin typeface="Arial"/>
                <a:cs typeface="Arial"/>
              </a:rPr>
              <a:t>подпадающие</a:t>
            </a:r>
            <a:r>
              <a:rPr dirty="0" sz="115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FFFFFF"/>
                </a:solidFill>
                <a:latin typeface="Arial"/>
                <a:cs typeface="Arial"/>
              </a:rPr>
              <a:t>под:</a:t>
            </a:r>
            <a:endParaRPr sz="1150">
              <a:latin typeface="Arial"/>
              <a:cs typeface="Arial"/>
            </a:endParaRPr>
          </a:p>
          <a:p>
            <a:pPr marL="267335" indent="-52069">
              <a:lnSpc>
                <a:spcPct val="100000"/>
              </a:lnSpc>
              <a:buSzPct val="91304"/>
              <a:buChar char="•"/>
              <a:tabLst>
                <a:tab pos="267970" algn="l"/>
              </a:tabLst>
            </a:pPr>
            <a:r>
              <a:rPr dirty="0" sz="1150" spc="-5">
                <a:solidFill>
                  <a:srgbClr val="FFFFFF"/>
                </a:solidFill>
                <a:latin typeface="Arial"/>
                <a:cs typeface="Arial"/>
              </a:rPr>
              <a:t>подозрительные</a:t>
            </a:r>
            <a:r>
              <a:rPr dirty="0" sz="115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FFFFFF"/>
                </a:solidFill>
                <a:latin typeface="Arial"/>
                <a:cs typeface="Arial"/>
              </a:rPr>
              <a:t>случаиCOVID-19</a:t>
            </a:r>
            <a:endParaRPr sz="1150">
              <a:latin typeface="Arial"/>
              <a:cs typeface="Arial"/>
            </a:endParaRPr>
          </a:p>
          <a:p>
            <a:pPr marL="267335" indent="-52069">
              <a:lnSpc>
                <a:spcPct val="100000"/>
              </a:lnSpc>
              <a:buSzPct val="91304"/>
              <a:buChar char="•"/>
              <a:tabLst>
                <a:tab pos="267970" algn="l"/>
              </a:tabLst>
            </a:pPr>
            <a:r>
              <a:rPr dirty="0" sz="1150" spc="-10">
                <a:solidFill>
                  <a:srgbClr val="FFFFFF"/>
                </a:solidFill>
                <a:latin typeface="Arial"/>
                <a:cs typeface="Arial"/>
              </a:rPr>
              <a:t>подтвержденные</a:t>
            </a:r>
            <a:r>
              <a:rPr dirty="0" sz="115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>
                <a:solidFill>
                  <a:srgbClr val="FFFFFF"/>
                </a:solidFill>
                <a:latin typeface="Arial"/>
                <a:cs typeface="Arial"/>
              </a:rPr>
              <a:t>случаи</a:t>
            </a:r>
            <a:r>
              <a:rPr dirty="0" sz="115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FFFFFF"/>
                </a:solidFill>
                <a:latin typeface="Arial"/>
                <a:cs typeface="Arial"/>
              </a:rPr>
              <a:t>COVID-19,</a:t>
            </a:r>
            <a:endParaRPr sz="115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</a:pPr>
            <a:r>
              <a:rPr dirty="0" sz="1150" spc="-5">
                <a:solidFill>
                  <a:srgbClr val="FFFFFF"/>
                </a:solidFill>
                <a:latin typeface="Arial"/>
                <a:cs typeface="Arial"/>
              </a:rPr>
              <a:t>протекающие</a:t>
            </a:r>
            <a:r>
              <a:rPr dirty="0" sz="115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dirty="0" sz="115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FFFFFF"/>
                </a:solidFill>
                <a:latin typeface="Arial"/>
                <a:cs typeface="Arial"/>
              </a:rPr>
              <a:t>легкой</a:t>
            </a:r>
            <a:r>
              <a:rPr dirty="0" sz="115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FFFFFF"/>
                </a:solidFill>
                <a:latin typeface="Arial"/>
                <a:cs typeface="Arial"/>
              </a:rPr>
              <a:t>форме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 marL="215900" marR="313690">
              <a:lnSpc>
                <a:spcPct val="100000"/>
              </a:lnSpc>
            </a:pPr>
            <a:r>
              <a:rPr dirty="0" sz="1150" spc="-5">
                <a:solidFill>
                  <a:srgbClr val="FFFFFF"/>
                </a:solidFill>
                <a:latin typeface="Arial"/>
                <a:cs typeface="Arial"/>
              </a:rPr>
              <a:t>Изоляция, </a:t>
            </a:r>
            <a:r>
              <a:rPr dirty="0" sz="1150">
                <a:solidFill>
                  <a:srgbClr val="FFFFFF"/>
                </a:solidFill>
                <a:latin typeface="Arial"/>
                <a:cs typeface="Arial"/>
              </a:rPr>
              <a:t>в </a:t>
            </a:r>
            <a:r>
              <a:rPr dirty="0" sz="1150" spc="-5">
                <a:solidFill>
                  <a:srgbClr val="FFFFFF"/>
                </a:solidFill>
                <a:latin typeface="Arial"/>
                <a:cs typeface="Arial"/>
              </a:rPr>
              <a:t>т.ч. когортная изоляция, </a:t>
            </a:r>
            <a:r>
              <a:rPr dirty="0" sz="1150" spc="-3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dirty="0" sz="115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FFFFFF"/>
                </a:solidFill>
                <a:latin typeface="Arial"/>
                <a:cs typeface="Arial"/>
              </a:rPr>
              <a:t>палатах</a:t>
            </a:r>
            <a:r>
              <a:rPr dirty="0" sz="115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dirty="0" sz="115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FFFFFF"/>
                </a:solidFill>
                <a:latin typeface="Arial"/>
                <a:cs typeface="Arial"/>
              </a:rPr>
              <a:t>нормальным</a:t>
            </a:r>
            <a:r>
              <a:rPr dirty="0" sz="115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FFFFFF"/>
                </a:solidFill>
                <a:latin typeface="Arial"/>
                <a:cs typeface="Arial"/>
              </a:rPr>
              <a:t>давлением</a:t>
            </a:r>
            <a:endParaRPr sz="115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38424" y="2817032"/>
            <a:ext cx="2777490" cy="22161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46685" marR="5080">
              <a:lnSpc>
                <a:spcPct val="101400"/>
              </a:lnSpc>
              <a:spcBef>
                <a:spcPts val="95"/>
              </a:spcBef>
            </a:pPr>
            <a:r>
              <a:rPr dirty="0" sz="1700" spc="10">
                <a:solidFill>
                  <a:srgbClr val="FFFFFF"/>
                </a:solidFill>
                <a:latin typeface="Arial"/>
                <a:cs typeface="Arial"/>
              </a:rPr>
              <a:t>Сортировочный 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изолятор </a:t>
            </a:r>
            <a:r>
              <a:rPr dirty="0" sz="1700" spc="-459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кратковременного </a:t>
            </a:r>
            <a:r>
              <a:rPr dirty="0" sz="17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пребывания</a:t>
            </a:r>
            <a:endParaRPr sz="1700">
              <a:latin typeface="Arial"/>
              <a:cs typeface="Arial"/>
            </a:endParaRPr>
          </a:p>
          <a:p>
            <a:pPr algn="ctr" marL="157480">
              <a:lnSpc>
                <a:spcPct val="100000"/>
              </a:lnSpc>
              <a:spcBef>
                <a:spcPts val="780"/>
              </a:spcBef>
            </a:pPr>
            <a:r>
              <a:rPr dirty="0" sz="1700" spc="10" b="1">
                <a:solidFill>
                  <a:srgbClr val="FFFFFF"/>
                </a:solidFill>
                <a:latin typeface="Arial"/>
                <a:cs typeface="Arial"/>
              </a:rPr>
              <a:t>Дифф.</a:t>
            </a:r>
            <a:r>
              <a:rPr dirty="0" sz="17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5" b="1">
                <a:solidFill>
                  <a:srgbClr val="FFFFFF"/>
                </a:solidFill>
                <a:latin typeface="Arial"/>
                <a:cs typeface="Arial"/>
              </a:rPr>
              <a:t>диагностика</a:t>
            </a:r>
            <a:endParaRPr sz="1700">
              <a:latin typeface="Arial"/>
              <a:cs typeface="Arial"/>
            </a:endParaRPr>
          </a:p>
          <a:p>
            <a:pPr marL="81280" indent="-69215">
              <a:lnSpc>
                <a:spcPct val="100000"/>
              </a:lnSpc>
              <a:spcBef>
                <a:spcPts val="125"/>
              </a:spcBef>
              <a:buSzPct val="93333"/>
              <a:buChar char="•"/>
              <a:tabLst>
                <a:tab pos="81915" algn="l"/>
              </a:tabLst>
            </a:pPr>
            <a:r>
              <a:rPr dirty="0" sz="1500" spc="15">
                <a:solidFill>
                  <a:srgbClr val="FFFFFF"/>
                </a:solidFill>
                <a:latin typeface="Arial"/>
                <a:cs typeface="Arial"/>
              </a:rPr>
              <a:t>КТ</a:t>
            </a:r>
            <a:r>
              <a:rPr dirty="0" sz="15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FFFFFF"/>
                </a:solidFill>
                <a:latin typeface="Arial"/>
                <a:cs typeface="Arial"/>
              </a:rPr>
              <a:t>или</a:t>
            </a:r>
            <a:r>
              <a:rPr dirty="0" sz="15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FFFFFF"/>
                </a:solidFill>
                <a:latin typeface="Arial"/>
                <a:cs typeface="Arial"/>
              </a:rPr>
              <a:t>рентген</a:t>
            </a:r>
            <a:endParaRPr sz="1500">
              <a:latin typeface="Arial"/>
              <a:cs typeface="Arial"/>
            </a:endParaRPr>
          </a:p>
          <a:p>
            <a:pPr marL="81280" indent="-69215">
              <a:lnSpc>
                <a:spcPct val="100000"/>
              </a:lnSpc>
              <a:spcBef>
                <a:spcPts val="295"/>
              </a:spcBef>
              <a:buSzPct val="93333"/>
              <a:buChar char="•"/>
              <a:tabLst>
                <a:tab pos="81915" algn="l"/>
              </a:tabLst>
            </a:pPr>
            <a:r>
              <a:rPr dirty="0" sz="1500" spc="15">
                <a:solidFill>
                  <a:srgbClr val="FFFFFF"/>
                </a:solidFill>
                <a:latin typeface="Arial"/>
                <a:cs typeface="Arial"/>
              </a:rPr>
              <a:t>Общий</a:t>
            </a:r>
            <a:r>
              <a:rPr dirty="0" sz="15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FFFFFF"/>
                </a:solidFill>
                <a:latin typeface="Arial"/>
                <a:cs typeface="Arial"/>
              </a:rPr>
              <a:t>анализ</a:t>
            </a:r>
            <a:r>
              <a:rPr dirty="0" sz="15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FFFFFF"/>
                </a:solidFill>
                <a:latin typeface="Arial"/>
                <a:cs typeface="Arial"/>
              </a:rPr>
              <a:t>крови</a:t>
            </a:r>
            <a:endParaRPr sz="1500">
              <a:latin typeface="Arial"/>
              <a:cs typeface="Arial"/>
            </a:endParaRPr>
          </a:p>
          <a:p>
            <a:pPr marL="81280" indent="-69215">
              <a:lnSpc>
                <a:spcPct val="100000"/>
              </a:lnSpc>
              <a:spcBef>
                <a:spcPts val="300"/>
              </a:spcBef>
              <a:buSzPct val="93333"/>
              <a:buChar char="•"/>
              <a:tabLst>
                <a:tab pos="81915" algn="l"/>
              </a:tabLst>
            </a:pPr>
            <a:r>
              <a:rPr dirty="0" sz="1500" spc="15">
                <a:solidFill>
                  <a:srgbClr val="FFFFFF"/>
                </a:solidFill>
                <a:latin typeface="Arial"/>
                <a:cs typeface="Arial"/>
              </a:rPr>
              <a:t>Биохимические</a:t>
            </a:r>
            <a:r>
              <a:rPr dirty="0" sz="15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FFFFFF"/>
                </a:solidFill>
                <a:latin typeface="Arial"/>
                <a:cs typeface="Arial"/>
              </a:rPr>
              <a:t>анализы</a:t>
            </a:r>
            <a:endParaRPr sz="1500">
              <a:latin typeface="Arial"/>
              <a:cs typeface="Arial"/>
            </a:endParaRPr>
          </a:p>
          <a:p>
            <a:pPr marL="81280" indent="-69215">
              <a:lnSpc>
                <a:spcPct val="100000"/>
              </a:lnSpc>
              <a:spcBef>
                <a:spcPts val="295"/>
              </a:spcBef>
              <a:buSzPct val="93333"/>
              <a:buChar char="•"/>
              <a:tabLst>
                <a:tab pos="81915" algn="l"/>
              </a:tabLst>
            </a:pPr>
            <a:r>
              <a:rPr dirty="0" sz="1500" spc="10">
                <a:solidFill>
                  <a:srgbClr val="FFFFFF"/>
                </a:solidFill>
                <a:latin typeface="Arial"/>
                <a:cs typeface="Arial"/>
              </a:rPr>
              <a:t>Экспресс-тесты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3894886" y="1233881"/>
            <a:ext cx="1786255" cy="905510"/>
          </a:xfrm>
          <a:custGeom>
            <a:avLst/>
            <a:gdLst/>
            <a:ahLst/>
            <a:cxnLst/>
            <a:rect l="l" t="t" r="r" b="b"/>
            <a:pathLst>
              <a:path w="1786254" h="905510">
                <a:moveTo>
                  <a:pt x="0" y="0"/>
                </a:moveTo>
                <a:lnTo>
                  <a:pt x="1785835" y="0"/>
                </a:lnTo>
                <a:lnTo>
                  <a:pt x="1785835" y="905319"/>
                </a:lnTo>
                <a:lnTo>
                  <a:pt x="0" y="905319"/>
                </a:lnTo>
                <a:lnTo>
                  <a:pt x="0" y="0"/>
                </a:lnTo>
                <a:close/>
              </a:path>
            </a:pathLst>
          </a:custGeom>
          <a:ln w="4380">
            <a:solidFill>
              <a:srgbClr val="5252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4174545" y="1288453"/>
            <a:ext cx="1226185" cy="7854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700" marR="5080">
              <a:lnSpc>
                <a:spcPct val="101699"/>
              </a:lnSpc>
              <a:spcBef>
                <a:spcPts val="90"/>
              </a:spcBef>
            </a:pPr>
            <a:r>
              <a:rPr dirty="0" sz="1700" spc="10" b="1">
                <a:latin typeface="Arial"/>
                <a:cs typeface="Arial"/>
              </a:rPr>
              <a:t>Скрининг </a:t>
            </a:r>
            <a:r>
              <a:rPr dirty="0" sz="1700" spc="15" b="1">
                <a:latin typeface="Arial"/>
                <a:cs typeface="Arial"/>
              </a:rPr>
              <a:t> </a:t>
            </a:r>
            <a:r>
              <a:rPr dirty="0" sz="1700" spc="10" b="1">
                <a:latin typeface="Arial"/>
                <a:cs typeface="Arial"/>
              </a:rPr>
              <a:t>на </a:t>
            </a:r>
            <a:r>
              <a:rPr dirty="0" sz="1700" spc="5" b="1">
                <a:latin typeface="Arial"/>
                <a:cs typeface="Arial"/>
              </a:rPr>
              <a:t>входе </a:t>
            </a:r>
            <a:r>
              <a:rPr dirty="0" sz="1700" spc="10" b="1"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те</a:t>
            </a:r>
            <a:r>
              <a:rPr dirty="0" sz="1500" spc="5">
                <a:solidFill>
                  <a:srgbClr val="1F1F1F"/>
                </a:solidFill>
                <a:latin typeface="Arial"/>
                <a:cs typeface="Arial"/>
              </a:rPr>
              <a:t>р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момет</a:t>
            </a:r>
            <a:r>
              <a:rPr dirty="0" sz="1500" spc="5">
                <a:solidFill>
                  <a:srgbClr val="1F1F1F"/>
                </a:solidFill>
                <a:latin typeface="Arial"/>
                <a:cs typeface="Arial"/>
              </a:rPr>
              <a:t>р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ия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4376033" y="5647277"/>
            <a:ext cx="5521960" cy="1476375"/>
            <a:chOff x="4376033" y="5647277"/>
            <a:chExt cx="5521960" cy="1476375"/>
          </a:xfrm>
        </p:grpSpPr>
        <p:sp>
          <p:nvSpPr>
            <p:cNvPr id="15" name="object 15" descr=""/>
            <p:cNvSpPr/>
            <p:nvPr/>
          </p:nvSpPr>
          <p:spPr>
            <a:xfrm>
              <a:off x="4378223" y="5649468"/>
              <a:ext cx="5517515" cy="1471930"/>
            </a:xfrm>
            <a:custGeom>
              <a:avLst/>
              <a:gdLst/>
              <a:ahLst/>
              <a:cxnLst/>
              <a:rect l="l" t="t" r="r" b="b"/>
              <a:pathLst>
                <a:path w="5517515" h="1471929">
                  <a:moveTo>
                    <a:pt x="5272036" y="0"/>
                  </a:moveTo>
                  <a:lnTo>
                    <a:pt x="245325" y="0"/>
                  </a:lnTo>
                  <a:lnTo>
                    <a:pt x="0" y="245313"/>
                  </a:lnTo>
                  <a:lnTo>
                    <a:pt x="0" y="1471904"/>
                  </a:lnTo>
                  <a:lnTo>
                    <a:pt x="5517362" y="1471904"/>
                  </a:lnTo>
                  <a:lnTo>
                    <a:pt x="5517362" y="245313"/>
                  </a:lnTo>
                  <a:lnTo>
                    <a:pt x="5272036" y="0"/>
                  </a:lnTo>
                  <a:close/>
                </a:path>
              </a:pathLst>
            </a:custGeom>
            <a:solidFill>
              <a:srgbClr val="AA71D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4378223" y="5649468"/>
              <a:ext cx="5517515" cy="1471930"/>
            </a:xfrm>
            <a:custGeom>
              <a:avLst/>
              <a:gdLst/>
              <a:ahLst/>
              <a:cxnLst/>
              <a:rect l="l" t="t" r="r" b="b"/>
              <a:pathLst>
                <a:path w="5517515" h="1471929">
                  <a:moveTo>
                    <a:pt x="245325" y="0"/>
                  </a:moveTo>
                  <a:lnTo>
                    <a:pt x="5272036" y="0"/>
                  </a:lnTo>
                  <a:lnTo>
                    <a:pt x="5517362" y="245313"/>
                  </a:lnTo>
                  <a:lnTo>
                    <a:pt x="5517362" y="1471904"/>
                  </a:lnTo>
                  <a:lnTo>
                    <a:pt x="0" y="1471904"/>
                  </a:lnTo>
                  <a:lnTo>
                    <a:pt x="0" y="245313"/>
                  </a:lnTo>
                  <a:lnTo>
                    <a:pt x="245325" y="0"/>
                  </a:lnTo>
                  <a:close/>
                </a:path>
              </a:pathLst>
            </a:custGeom>
            <a:ln w="438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5746565" y="5903273"/>
            <a:ext cx="2778760" cy="2882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700" spc="10" b="1">
                <a:solidFill>
                  <a:srgbClr val="FFFFFF"/>
                </a:solidFill>
                <a:latin typeface="Arial"/>
                <a:cs typeface="Arial"/>
              </a:rPr>
              <a:t>Инфекционная</a:t>
            </a:r>
            <a:r>
              <a:rPr dirty="0" sz="1700" spc="-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10" b="1">
                <a:solidFill>
                  <a:srgbClr val="FFFFFF"/>
                </a:solidFill>
                <a:latin typeface="Arial"/>
                <a:cs typeface="Arial"/>
              </a:rPr>
              <a:t>больница</a:t>
            </a:r>
            <a:endParaRPr sz="17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405610" y="6430986"/>
            <a:ext cx="3463925" cy="376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7950" marR="5080" indent="-95885">
              <a:lnSpc>
                <a:spcPct val="100000"/>
              </a:lnSpc>
              <a:spcBef>
                <a:spcPts val="100"/>
              </a:spcBef>
            </a:pPr>
            <a:r>
              <a:rPr dirty="0" sz="1150" spc="-5">
                <a:solidFill>
                  <a:srgbClr val="FFFFFF"/>
                </a:solidFill>
                <a:latin typeface="Arial"/>
                <a:cs typeface="Arial"/>
              </a:rPr>
              <a:t>Пациенты </a:t>
            </a:r>
            <a:r>
              <a:rPr dirty="0" sz="1150">
                <a:solidFill>
                  <a:srgbClr val="FFFFFF"/>
                </a:solidFill>
                <a:latin typeface="Arial"/>
                <a:cs typeface="Arial"/>
              </a:rPr>
              <a:t>в тяжелом и </a:t>
            </a:r>
            <a:r>
              <a:rPr dirty="0" sz="1150" spc="-5">
                <a:solidFill>
                  <a:srgbClr val="FFFFFF"/>
                </a:solidFill>
                <a:latin typeface="Arial"/>
                <a:cs typeface="Arial"/>
              </a:rPr>
              <a:t>крайне </a:t>
            </a:r>
            <a:r>
              <a:rPr dirty="0" sz="1150">
                <a:solidFill>
                  <a:srgbClr val="FFFFFF"/>
                </a:solidFill>
                <a:latin typeface="Arial"/>
                <a:cs typeface="Arial"/>
              </a:rPr>
              <a:t>тяжелом </a:t>
            </a:r>
            <a:r>
              <a:rPr dirty="0" sz="1150" spc="-5">
                <a:solidFill>
                  <a:srgbClr val="FFFFFF"/>
                </a:solidFill>
                <a:latin typeface="Arial"/>
                <a:cs typeface="Arial"/>
              </a:rPr>
              <a:t>состоянии </a:t>
            </a:r>
            <a:r>
              <a:rPr dirty="0" sz="1150" spc="-3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FFFFFF"/>
                </a:solidFill>
                <a:latin typeface="Arial"/>
                <a:cs typeface="Arial"/>
              </a:rPr>
              <a:t>Изоляция</a:t>
            </a:r>
            <a:r>
              <a:rPr dirty="0" sz="115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dirty="0" sz="115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FFFFFF"/>
                </a:solidFill>
                <a:latin typeface="Arial"/>
                <a:cs typeface="Arial"/>
              </a:rPr>
              <a:t>боксы</a:t>
            </a:r>
            <a:r>
              <a:rPr dirty="0" sz="115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dirty="0" sz="115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FFFFFF"/>
                </a:solidFill>
                <a:latin typeface="Arial"/>
                <a:cs typeface="Arial"/>
              </a:rPr>
              <a:t>отрицательным</a:t>
            </a:r>
            <a:r>
              <a:rPr dirty="0" sz="1150" spc="-10">
                <a:solidFill>
                  <a:srgbClr val="FFFFFF"/>
                </a:solidFill>
                <a:latin typeface="Arial"/>
                <a:cs typeface="Arial"/>
              </a:rPr>
              <a:t> давлением</a:t>
            </a:r>
            <a:endParaRPr sz="115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574445" y="2895274"/>
            <a:ext cx="3555365" cy="3175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900" spc="5" b="1">
                <a:solidFill>
                  <a:srgbClr val="565656"/>
                </a:solidFill>
                <a:latin typeface="Arial"/>
                <a:cs typeface="Arial"/>
              </a:rPr>
              <a:t>Многопрофильная</a:t>
            </a:r>
            <a:r>
              <a:rPr dirty="0" sz="1900" spc="-25" b="1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565656"/>
                </a:solidFill>
                <a:latin typeface="Arial"/>
                <a:cs typeface="Arial"/>
              </a:rPr>
              <a:t>больница</a:t>
            </a:r>
            <a:endParaRPr sz="19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432574" y="3025840"/>
            <a:ext cx="854710" cy="200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-5">
                <a:solidFill>
                  <a:srgbClr val="565656"/>
                </a:solidFill>
                <a:latin typeface="Arial"/>
                <a:cs typeface="Arial"/>
              </a:rPr>
              <a:t>Чистая</a:t>
            </a:r>
            <a:r>
              <a:rPr dirty="0" sz="1150" spc="-7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565656"/>
                </a:solidFill>
                <a:latin typeface="Arial"/>
                <a:cs typeface="Arial"/>
              </a:rPr>
              <a:t>зона</a:t>
            </a:r>
            <a:endParaRPr sz="115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218157" y="3329378"/>
            <a:ext cx="2171700" cy="200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>
                <a:solidFill>
                  <a:srgbClr val="565656"/>
                </a:solidFill>
                <a:latin typeface="Arial"/>
                <a:cs typeface="Arial"/>
              </a:rPr>
              <a:t>Зона</a:t>
            </a:r>
            <a:r>
              <a:rPr dirty="0" sz="1150" spc="-3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150">
                <a:solidFill>
                  <a:srgbClr val="565656"/>
                </a:solidFill>
                <a:latin typeface="Arial"/>
                <a:cs typeface="Arial"/>
              </a:rPr>
              <a:t>с</a:t>
            </a:r>
            <a:r>
              <a:rPr dirty="0" sz="1150" spc="-3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565656"/>
                </a:solidFill>
                <a:latin typeface="Arial"/>
                <a:cs typeface="Arial"/>
              </a:rPr>
              <a:t>ограниченным</a:t>
            </a:r>
            <a:r>
              <a:rPr dirty="0" sz="1150" spc="-3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565656"/>
                </a:solidFill>
                <a:latin typeface="Arial"/>
                <a:cs typeface="Arial"/>
              </a:rPr>
              <a:t>доступом</a:t>
            </a:r>
            <a:endParaRPr sz="115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176166" y="1288453"/>
            <a:ext cx="1604645" cy="7854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89230" marR="182880">
              <a:lnSpc>
                <a:spcPct val="101400"/>
              </a:lnSpc>
              <a:spcBef>
                <a:spcPts val="95"/>
              </a:spcBef>
            </a:pPr>
            <a:r>
              <a:rPr dirty="0" sz="1700" spc="10" b="1">
                <a:latin typeface="Arial"/>
                <a:cs typeface="Arial"/>
              </a:rPr>
              <a:t>Случай </a:t>
            </a:r>
            <a:r>
              <a:rPr dirty="0" sz="1700" spc="15" b="1">
                <a:latin typeface="Arial"/>
                <a:cs typeface="Arial"/>
              </a:rPr>
              <a:t> </a:t>
            </a:r>
            <a:r>
              <a:rPr dirty="0" sz="1700" spc="10" b="1">
                <a:latin typeface="Arial"/>
                <a:cs typeface="Arial"/>
              </a:rPr>
              <a:t>обращения</a:t>
            </a:r>
            <a:endParaRPr sz="1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за</a:t>
            </a:r>
            <a:r>
              <a:rPr dirty="0" sz="1500" spc="-2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мед.</a:t>
            </a:r>
            <a:r>
              <a:rPr dirty="0" sz="1500" spc="-2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помощью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1887143" y="1330972"/>
            <a:ext cx="4030345" cy="5283835"/>
            <a:chOff x="1887143" y="1330972"/>
            <a:chExt cx="4030345" cy="5283835"/>
          </a:xfrm>
        </p:grpSpPr>
        <p:sp>
          <p:nvSpPr>
            <p:cNvPr id="24" name="object 24" descr=""/>
            <p:cNvSpPr/>
            <p:nvPr/>
          </p:nvSpPr>
          <p:spPr>
            <a:xfrm>
              <a:off x="4074515" y="4333125"/>
              <a:ext cx="595630" cy="72390"/>
            </a:xfrm>
            <a:custGeom>
              <a:avLst/>
              <a:gdLst/>
              <a:ahLst/>
              <a:cxnLst/>
              <a:rect l="l" t="t" r="r" b="b"/>
              <a:pathLst>
                <a:path w="595629" h="72389">
                  <a:moveTo>
                    <a:pt x="36118" y="72288"/>
                  </a:moveTo>
                  <a:lnTo>
                    <a:pt x="22063" y="69447"/>
                  </a:lnTo>
                  <a:lnTo>
                    <a:pt x="10582" y="61699"/>
                  </a:lnTo>
                  <a:lnTo>
                    <a:pt x="2839" y="50203"/>
                  </a:lnTo>
                  <a:lnTo>
                    <a:pt x="0" y="36118"/>
                  </a:lnTo>
                  <a:lnTo>
                    <a:pt x="2839" y="22063"/>
                  </a:lnTo>
                  <a:lnTo>
                    <a:pt x="10582" y="10582"/>
                  </a:lnTo>
                  <a:lnTo>
                    <a:pt x="22063" y="2839"/>
                  </a:lnTo>
                  <a:lnTo>
                    <a:pt x="36118" y="0"/>
                  </a:lnTo>
                  <a:lnTo>
                    <a:pt x="50203" y="2839"/>
                  </a:lnTo>
                  <a:lnTo>
                    <a:pt x="61699" y="10582"/>
                  </a:lnTo>
                  <a:lnTo>
                    <a:pt x="69447" y="22063"/>
                  </a:lnTo>
                  <a:lnTo>
                    <a:pt x="69863" y="24117"/>
                  </a:lnTo>
                  <a:lnTo>
                    <a:pt x="36118" y="24117"/>
                  </a:lnTo>
                  <a:lnTo>
                    <a:pt x="36118" y="48171"/>
                  </a:lnTo>
                  <a:lnTo>
                    <a:pt x="69857" y="48171"/>
                  </a:lnTo>
                  <a:lnTo>
                    <a:pt x="69447" y="50203"/>
                  </a:lnTo>
                  <a:lnTo>
                    <a:pt x="61699" y="61699"/>
                  </a:lnTo>
                  <a:lnTo>
                    <a:pt x="50203" y="69447"/>
                  </a:lnTo>
                  <a:lnTo>
                    <a:pt x="36118" y="72288"/>
                  </a:lnTo>
                  <a:close/>
                </a:path>
                <a:path w="595629" h="72389">
                  <a:moveTo>
                    <a:pt x="546849" y="36118"/>
                  </a:moveTo>
                  <a:lnTo>
                    <a:pt x="522732" y="0"/>
                  </a:lnTo>
                  <a:lnTo>
                    <a:pt x="571000" y="24117"/>
                  </a:lnTo>
                  <a:lnTo>
                    <a:pt x="546849" y="24117"/>
                  </a:lnTo>
                  <a:lnTo>
                    <a:pt x="546849" y="36118"/>
                  </a:lnTo>
                  <a:close/>
                </a:path>
                <a:path w="595629" h="72389">
                  <a:moveTo>
                    <a:pt x="69857" y="48171"/>
                  </a:moveTo>
                  <a:lnTo>
                    <a:pt x="36118" y="48171"/>
                  </a:lnTo>
                  <a:lnTo>
                    <a:pt x="36118" y="24117"/>
                  </a:lnTo>
                  <a:lnTo>
                    <a:pt x="69863" y="24117"/>
                  </a:lnTo>
                  <a:lnTo>
                    <a:pt x="72288" y="36118"/>
                  </a:lnTo>
                  <a:lnTo>
                    <a:pt x="69857" y="48171"/>
                  </a:lnTo>
                  <a:close/>
                </a:path>
                <a:path w="595629" h="72389">
                  <a:moveTo>
                    <a:pt x="538813" y="48171"/>
                  </a:moveTo>
                  <a:lnTo>
                    <a:pt x="69857" y="48171"/>
                  </a:lnTo>
                  <a:lnTo>
                    <a:pt x="72288" y="36118"/>
                  </a:lnTo>
                  <a:lnTo>
                    <a:pt x="69863" y="24117"/>
                  </a:lnTo>
                  <a:lnTo>
                    <a:pt x="538835" y="24117"/>
                  </a:lnTo>
                  <a:lnTo>
                    <a:pt x="546849" y="36118"/>
                  </a:lnTo>
                  <a:lnTo>
                    <a:pt x="538813" y="48171"/>
                  </a:lnTo>
                  <a:close/>
                </a:path>
                <a:path w="595629" h="72389">
                  <a:moveTo>
                    <a:pt x="570932" y="48171"/>
                  </a:moveTo>
                  <a:lnTo>
                    <a:pt x="546849" y="48171"/>
                  </a:lnTo>
                  <a:lnTo>
                    <a:pt x="546849" y="24117"/>
                  </a:lnTo>
                  <a:lnTo>
                    <a:pt x="571000" y="24117"/>
                  </a:lnTo>
                  <a:lnTo>
                    <a:pt x="595020" y="36118"/>
                  </a:lnTo>
                  <a:lnTo>
                    <a:pt x="570932" y="48171"/>
                  </a:lnTo>
                  <a:close/>
                </a:path>
                <a:path w="595629" h="72389">
                  <a:moveTo>
                    <a:pt x="522732" y="72288"/>
                  </a:moveTo>
                  <a:lnTo>
                    <a:pt x="546849" y="36118"/>
                  </a:lnTo>
                  <a:lnTo>
                    <a:pt x="546849" y="48171"/>
                  </a:lnTo>
                  <a:lnTo>
                    <a:pt x="570932" y="48171"/>
                  </a:lnTo>
                  <a:lnTo>
                    <a:pt x="522732" y="72288"/>
                  </a:lnTo>
                  <a:close/>
                </a:path>
              </a:pathLst>
            </a:custGeom>
            <a:solidFill>
              <a:srgbClr val="D2000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2744990" y="5095329"/>
              <a:ext cx="1522095" cy="1519555"/>
            </a:xfrm>
            <a:custGeom>
              <a:avLst/>
              <a:gdLst/>
              <a:ahLst/>
              <a:cxnLst/>
              <a:rect l="l" t="t" r="r" b="b"/>
              <a:pathLst>
                <a:path w="1522095" h="1519554">
                  <a:moveTo>
                    <a:pt x="1521815" y="1483220"/>
                  </a:moveTo>
                  <a:lnTo>
                    <a:pt x="1497723" y="1471168"/>
                  </a:lnTo>
                  <a:lnTo>
                    <a:pt x="1449527" y="1447050"/>
                  </a:lnTo>
                  <a:lnTo>
                    <a:pt x="1465605" y="1471168"/>
                  </a:lnTo>
                  <a:lnTo>
                    <a:pt x="48221" y="1471168"/>
                  </a:lnTo>
                  <a:lnTo>
                    <a:pt x="48221" y="72275"/>
                  </a:lnTo>
                  <a:lnTo>
                    <a:pt x="48221" y="69850"/>
                  </a:lnTo>
                  <a:lnTo>
                    <a:pt x="36156" y="72275"/>
                  </a:lnTo>
                  <a:lnTo>
                    <a:pt x="48196" y="69850"/>
                  </a:lnTo>
                  <a:lnTo>
                    <a:pt x="48221" y="36169"/>
                  </a:lnTo>
                  <a:lnTo>
                    <a:pt x="48221" y="69850"/>
                  </a:lnTo>
                  <a:lnTo>
                    <a:pt x="50215" y="69443"/>
                  </a:lnTo>
                  <a:lnTo>
                    <a:pt x="61696" y="61709"/>
                  </a:lnTo>
                  <a:lnTo>
                    <a:pt x="69430" y="50228"/>
                  </a:lnTo>
                  <a:lnTo>
                    <a:pt x="72275" y="36169"/>
                  </a:lnTo>
                  <a:lnTo>
                    <a:pt x="69430" y="22110"/>
                  </a:lnTo>
                  <a:lnTo>
                    <a:pt x="61696" y="10604"/>
                  </a:lnTo>
                  <a:lnTo>
                    <a:pt x="50215" y="2857"/>
                  </a:lnTo>
                  <a:lnTo>
                    <a:pt x="36156" y="0"/>
                  </a:lnTo>
                  <a:lnTo>
                    <a:pt x="22085" y="2857"/>
                  </a:lnTo>
                  <a:lnTo>
                    <a:pt x="10591" y="10604"/>
                  </a:lnTo>
                  <a:lnTo>
                    <a:pt x="2844" y="22110"/>
                  </a:lnTo>
                  <a:lnTo>
                    <a:pt x="0" y="36169"/>
                  </a:lnTo>
                  <a:lnTo>
                    <a:pt x="2844" y="50228"/>
                  </a:lnTo>
                  <a:lnTo>
                    <a:pt x="10591" y="61709"/>
                  </a:lnTo>
                  <a:lnTo>
                    <a:pt x="22085" y="69443"/>
                  </a:lnTo>
                  <a:lnTo>
                    <a:pt x="24104" y="69850"/>
                  </a:lnTo>
                  <a:lnTo>
                    <a:pt x="24104" y="1491653"/>
                  </a:lnTo>
                  <a:lnTo>
                    <a:pt x="29565" y="1491653"/>
                  </a:lnTo>
                  <a:lnTo>
                    <a:pt x="29565" y="1495285"/>
                  </a:lnTo>
                  <a:lnTo>
                    <a:pt x="1465580" y="1495285"/>
                  </a:lnTo>
                  <a:lnTo>
                    <a:pt x="1449527" y="1519351"/>
                  </a:lnTo>
                  <a:lnTo>
                    <a:pt x="1497685" y="1495285"/>
                  </a:lnTo>
                  <a:lnTo>
                    <a:pt x="1521815" y="1483220"/>
                  </a:lnTo>
                  <a:close/>
                </a:path>
              </a:pathLst>
            </a:custGeom>
            <a:solidFill>
              <a:srgbClr val="AA71D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1887143" y="5496178"/>
              <a:ext cx="1910714" cy="1106170"/>
            </a:xfrm>
            <a:custGeom>
              <a:avLst/>
              <a:gdLst/>
              <a:ahLst/>
              <a:cxnLst/>
              <a:rect l="l" t="t" r="r" b="b"/>
              <a:pathLst>
                <a:path w="1910714" h="1106170">
                  <a:moveTo>
                    <a:pt x="1910651" y="1106093"/>
                  </a:moveTo>
                  <a:lnTo>
                    <a:pt x="0" y="1106093"/>
                  </a:lnTo>
                  <a:lnTo>
                    <a:pt x="0" y="0"/>
                  </a:lnTo>
                  <a:lnTo>
                    <a:pt x="1910651" y="0"/>
                  </a:lnTo>
                  <a:lnTo>
                    <a:pt x="1910651" y="1106093"/>
                  </a:lnTo>
                  <a:close/>
                </a:path>
              </a:pathLst>
            </a:custGeom>
            <a:solidFill>
              <a:srgbClr val="FFFFFF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2806357" y="1330972"/>
              <a:ext cx="3111500" cy="1326515"/>
            </a:xfrm>
            <a:custGeom>
              <a:avLst/>
              <a:gdLst/>
              <a:ahLst/>
              <a:cxnLst/>
              <a:rect l="l" t="t" r="r" b="b"/>
              <a:pathLst>
                <a:path w="3111500" h="1326514">
                  <a:moveTo>
                    <a:pt x="72224" y="1253871"/>
                  </a:moveTo>
                  <a:lnTo>
                    <a:pt x="48171" y="1269936"/>
                  </a:lnTo>
                  <a:lnTo>
                    <a:pt x="48171" y="355892"/>
                  </a:lnTo>
                  <a:lnTo>
                    <a:pt x="24053" y="355892"/>
                  </a:lnTo>
                  <a:lnTo>
                    <a:pt x="24053" y="1269949"/>
                  </a:lnTo>
                  <a:lnTo>
                    <a:pt x="24053" y="1277988"/>
                  </a:lnTo>
                  <a:lnTo>
                    <a:pt x="24041" y="1269936"/>
                  </a:lnTo>
                  <a:lnTo>
                    <a:pt x="0" y="1253871"/>
                  </a:lnTo>
                  <a:lnTo>
                    <a:pt x="36106" y="1326159"/>
                  </a:lnTo>
                  <a:lnTo>
                    <a:pt x="60172" y="1277988"/>
                  </a:lnTo>
                  <a:lnTo>
                    <a:pt x="72224" y="1253871"/>
                  </a:lnTo>
                  <a:close/>
                </a:path>
                <a:path w="3111500" h="1326514">
                  <a:moveTo>
                    <a:pt x="3110903" y="0"/>
                  </a:moveTo>
                  <a:lnTo>
                    <a:pt x="2874365" y="355549"/>
                  </a:lnTo>
                  <a:lnTo>
                    <a:pt x="3110903" y="711098"/>
                  </a:lnTo>
                  <a:lnTo>
                    <a:pt x="3110903" y="0"/>
                  </a:lnTo>
                  <a:close/>
                </a:path>
              </a:pathLst>
            </a:custGeom>
            <a:solidFill>
              <a:srgbClr val="56565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1918364" y="5503179"/>
            <a:ext cx="1842135" cy="1076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2069" marR="27305" indent="-52069">
              <a:lnSpc>
                <a:spcPct val="101400"/>
              </a:lnSpc>
              <a:spcBef>
                <a:spcPts val="95"/>
              </a:spcBef>
              <a:buSzPct val="88235"/>
              <a:buChar char="•"/>
              <a:tabLst>
                <a:tab pos="52069" algn="l"/>
              </a:tabLst>
            </a:pPr>
            <a:r>
              <a:rPr dirty="0" sz="850">
                <a:solidFill>
                  <a:srgbClr val="565656"/>
                </a:solidFill>
                <a:latin typeface="Arial"/>
                <a:cs typeface="Arial"/>
              </a:rPr>
              <a:t>Пациенты </a:t>
            </a:r>
            <a:r>
              <a:rPr dirty="0" sz="850" spc="5">
                <a:solidFill>
                  <a:srgbClr val="565656"/>
                </a:solidFill>
                <a:latin typeface="Arial"/>
                <a:cs typeface="Arial"/>
              </a:rPr>
              <a:t>с </a:t>
            </a:r>
            <a:r>
              <a:rPr dirty="0" sz="850">
                <a:solidFill>
                  <a:srgbClr val="565656"/>
                </a:solidFill>
                <a:latin typeface="Arial"/>
                <a:cs typeface="Arial"/>
              </a:rPr>
              <a:t>инфекционными </a:t>
            </a:r>
            <a:r>
              <a:rPr dirty="0" sz="8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565656"/>
                </a:solidFill>
                <a:latin typeface="Arial"/>
                <a:cs typeface="Arial"/>
              </a:rPr>
              <a:t>заболеваниями, без подозрения </a:t>
            </a:r>
            <a:r>
              <a:rPr dirty="0" sz="850" spc="-22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565656"/>
                </a:solidFill>
                <a:latin typeface="Arial"/>
                <a:cs typeface="Arial"/>
              </a:rPr>
              <a:t>на</a:t>
            </a:r>
            <a:r>
              <a:rPr dirty="0" sz="850" spc="-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565656"/>
                </a:solidFill>
                <a:latin typeface="Arial"/>
                <a:cs typeface="Arial"/>
              </a:rPr>
              <a:t>COVID-19</a:t>
            </a:r>
            <a:endParaRPr sz="850">
              <a:latin typeface="Arial"/>
              <a:cs typeface="Arial"/>
            </a:endParaRPr>
          </a:p>
          <a:p>
            <a:pPr marL="51435" indent="-39370">
              <a:lnSpc>
                <a:spcPct val="100000"/>
              </a:lnSpc>
              <a:spcBef>
                <a:spcPts val="15"/>
              </a:spcBef>
              <a:buSzPct val="88235"/>
              <a:buChar char="•"/>
              <a:tabLst>
                <a:tab pos="52069" algn="l"/>
              </a:tabLst>
            </a:pPr>
            <a:r>
              <a:rPr dirty="0" sz="850">
                <a:solidFill>
                  <a:srgbClr val="565656"/>
                </a:solidFill>
                <a:latin typeface="Arial"/>
                <a:cs typeface="Arial"/>
              </a:rPr>
              <a:t>Пациенты</a:t>
            </a:r>
            <a:r>
              <a:rPr dirty="0" sz="850" spc="-1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850" spc="5">
                <a:solidFill>
                  <a:srgbClr val="565656"/>
                </a:solidFill>
                <a:latin typeface="Arial"/>
                <a:cs typeface="Arial"/>
              </a:rPr>
              <a:t>с</a:t>
            </a:r>
            <a:r>
              <a:rPr dirty="0" sz="850" spc="-1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565656"/>
                </a:solidFill>
                <a:latin typeface="Arial"/>
                <a:cs typeface="Arial"/>
              </a:rPr>
              <a:t>подозрительными</a:t>
            </a:r>
            <a:endParaRPr sz="850">
              <a:latin typeface="Arial"/>
              <a:cs typeface="Arial"/>
            </a:endParaRPr>
          </a:p>
          <a:p>
            <a:pPr marL="149860" marR="5080">
              <a:lnSpc>
                <a:spcPct val="101400"/>
              </a:lnSpc>
            </a:pPr>
            <a:r>
              <a:rPr dirty="0" sz="850" spc="5">
                <a:solidFill>
                  <a:srgbClr val="565656"/>
                </a:solidFill>
                <a:latin typeface="Arial"/>
                <a:cs typeface="Arial"/>
              </a:rPr>
              <a:t>или </a:t>
            </a:r>
            <a:r>
              <a:rPr dirty="0" sz="850">
                <a:solidFill>
                  <a:srgbClr val="565656"/>
                </a:solidFill>
                <a:latin typeface="Arial"/>
                <a:cs typeface="Arial"/>
              </a:rPr>
              <a:t>подтвержденными случаями </a:t>
            </a:r>
            <a:r>
              <a:rPr dirty="0" sz="850" spc="-22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565656"/>
                </a:solidFill>
                <a:latin typeface="Arial"/>
                <a:cs typeface="Arial"/>
              </a:rPr>
              <a:t>COVID-19, протекающие </a:t>
            </a:r>
            <a:r>
              <a:rPr dirty="0" sz="850" spc="5">
                <a:solidFill>
                  <a:srgbClr val="565656"/>
                </a:solidFill>
                <a:latin typeface="Arial"/>
                <a:cs typeface="Arial"/>
              </a:rPr>
              <a:t>в </a:t>
            </a:r>
            <a:r>
              <a:rPr dirty="0" sz="850" spc="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565656"/>
                </a:solidFill>
                <a:latin typeface="Arial"/>
                <a:cs typeface="Arial"/>
              </a:rPr>
              <a:t>средней </a:t>
            </a:r>
            <a:r>
              <a:rPr dirty="0" sz="850" spc="5">
                <a:solidFill>
                  <a:srgbClr val="565656"/>
                </a:solidFill>
                <a:latin typeface="Arial"/>
                <a:cs typeface="Arial"/>
              </a:rPr>
              <a:t>и </a:t>
            </a:r>
            <a:r>
              <a:rPr dirty="0" sz="850">
                <a:solidFill>
                  <a:srgbClr val="565656"/>
                </a:solidFill>
                <a:latin typeface="Arial"/>
                <a:cs typeface="Arial"/>
              </a:rPr>
              <a:t>тяжелой формах </a:t>
            </a:r>
            <a:r>
              <a:rPr dirty="0" sz="8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565656"/>
                </a:solidFill>
                <a:latin typeface="Arial"/>
                <a:cs typeface="Arial"/>
              </a:rPr>
              <a:t>(реанимация)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29" name="object 29" descr=""/>
          <p:cNvGrpSpPr/>
          <p:nvPr/>
        </p:nvGrpSpPr>
        <p:grpSpPr>
          <a:xfrm>
            <a:off x="4416171" y="2081504"/>
            <a:ext cx="787400" cy="891540"/>
            <a:chOff x="4416171" y="2081504"/>
            <a:chExt cx="787400" cy="891540"/>
          </a:xfrm>
        </p:grpSpPr>
        <p:sp>
          <p:nvSpPr>
            <p:cNvPr id="30" name="object 30" descr=""/>
            <p:cNvSpPr/>
            <p:nvPr/>
          </p:nvSpPr>
          <p:spPr>
            <a:xfrm>
              <a:off x="4773955" y="2081504"/>
              <a:ext cx="72390" cy="891540"/>
            </a:xfrm>
            <a:custGeom>
              <a:avLst/>
              <a:gdLst/>
              <a:ahLst/>
              <a:cxnLst/>
              <a:rect l="l" t="t" r="r" b="b"/>
              <a:pathLst>
                <a:path w="72389" h="891539">
                  <a:moveTo>
                    <a:pt x="24066" y="69852"/>
                  </a:moveTo>
                  <a:lnTo>
                    <a:pt x="22063" y="69447"/>
                  </a:lnTo>
                  <a:lnTo>
                    <a:pt x="10582" y="61699"/>
                  </a:lnTo>
                  <a:lnTo>
                    <a:pt x="2839" y="50203"/>
                  </a:lnTo>
                  <a:lnTo>
                    <a:pt x="0" y="36118"/>
                  </a:lnTo>
                  <a:lnTo>
                    <a:pt x="2839" y="22063"/>
                  </a:lnTo>
                  <a:lnTo>
                    <a:pt x="10582" y="10582"/>
                  </a:lnTo>
                  <a:lnTo>
                    <a:pt x="22063" y="2839"/>
                  </a:lnTo>
                  <a:lnTo>
                    <a:pt x="36118" y="0"/>
                  </a:lnTo>
                  <a:lnTo>
                    <a:pt x="50182" y="2839"/>
                  </a:lnTo>
                  <a:lnTo>
                    <a:pt x="61680" y="10582"/>
                  </a:lnTo>
                  <a:lnTo>
                    <a:pt x="69440" y="22063"/>
                  </a:lnTo>
                  <a:lnTo>
                    <a:pt x="72288" y="36118"/>
                  </a:lnTo>
                  <a:lnTo>
                    <a:pt x="24066" y="36118"/>
                  </a:lnTo>
                  <a:lnTo>
                    <a:pt x="24066" y="69852"/>
                  </a:lnTo>
                  <a:close/>
                </a:path>
                <a:path w="72389" h="891539">
                  <a:moveTo>
                    <a:pt x="36118" y="72288"/>
                  </a:moveTo>
                  <a:lnTo>
                    <a:pt x="24073" y="69854"/>
                  </a:lnTo>
                  <a:lnTo>
                    <a:pt x="24066" y="36118"/>
                  </a:lnTo>
                  <a:lnTo>
                    <a:pt x="48171" y="36118"/>
                  </a:lnTo>
                  <a:lnTo>
                    <a:pt x="48171" y="69854"/>
                  </a:lnTo>
                  <a:lnTo>
                    <a:pt x="36118" y="72288"/>
                  </a:lnTo>
                  <a:close/>
                </a:path>
                <a:path w="72389" h="891539">
                  <a:moveTo>
                    <a:pt x="48171" y="69854"/>
                  </a:moveTo>
                  <a:lnTo>
                    <a:pt x="48171" y="36118"/>
                  </a:lnTo>
                  <a:lnTo>
                    <a:pt x="72288" y="36118"/>
                  </a:lnTo>
                  <a:lnTo>
                    <a:pt x="69440" y="50203"/>
                  </a:lnTo>
                  <a:lnTo>
                    <a:pt x="61680" y="61699"/>
                  </a:lnTo>
                  <a:lnTo>
                    <a:pt x="50182" y="69447"/>
                  </a:lnTo>
                  <a:lnTo>
                    <a:pt x="48171" y="69854"/>
                  </a:lnTo>
                  <a:close/>
                </a:path>
                <a:path w="72389" h="891539">
                  <a:moveTo>
                    <a:pt x="36118" y="843318"/>
                  </a:moveTo>
                  <a:lnTo>
                    <a:pt x="24083" y="835298"/>
                  </a:lnTo>
                  <a:lnTo>
                    <a:pt x="24066" y="69852"/>
                  </a:lnTo>
                  <a:lnTo>
                    <a:pt x="36118" y="72288"/>
                  </a:lnTo>
                  <a:lnTo>
                    <a:pt x="48171" y="72288"/>
                  </a:lnTo>
                  <a:lnTo>
                    <a:pt x="48171" y="835298"/>
                  </a:lnTo>
                  <a:lnTo>
                    <a:pt x="36118" y="843318"/>
                  </a:lnTo>
                  <a:close/>
                </a:path>
                <a:path w="72389" h="891539">
                  <a:moveTo>
                    <a:pt x="48171" y="72288"/>
                  </a:moveTo>
                  <a:lnTo>
                    <a:pt x="36118" y="72288"/>
                  </a:lnTo>
                  <a:lnTo>
                    <a:pt x="48171" y="69854"/>
                  </a:lnTo>
                  <a:lnTo>
                    <a:pt x="48171" y="72288"/>
                  </a:lnTo>
                  <a:close/>
                </a:path>
                <a:path w="72389" h="891539">
                  <a:moveTo>
                    <a:pt x="36118" y="891489"/>
                  </a:moveTo>
                  <a:lnTo>
                    <a:pt x="0" y="819251"/>
                  </a:lnTo>
                  <a:lnTo>
                    <a:pt x="24066" y="835287"/>
                  </a:lnTo>
                  <a:lnTo>
                    <a:pt x="24066" y="843318"/>
                  </a:lnTo>
                  <a:lnTo>
                    <a:pt x="60238" y="843318"/>
                  </a:lnTo>
                  <a:lnTo>
                    <a:pt x="36118" y="891489"/>
                  </a:lnTo>
                  <a:close/>
                </a:path>
                <a:path w="72389" h="891539">
                  <a:moveTo>
                    <a:pt x="60238" y="843318"/>
                  </a:moveTo>
                  <a:lnTo>
                    <a:pt x="48171" y="843318"/>
                  </a:lnTo>
                  <a:lnTo>
                    <a:pt x="48188" y="835287"/>
                  </a:lnTo>
                  <a:lnTo>
                    <a:pt x="72288" y="819251"/>
                  </a:lnTo>
                  <a:lnTo>
                    <a:pt x="60238" y="843318"/>
                  </a:lnTo>
                  <a:close/>
                </a:path>
                <a:path w="72389" h="891539">
                  <a:moveTo>
                    <a:pt x="36118" y="843318"/>
                  </a:moveTo>
                  <a:lnTo>
                    <a:pt x="24066" y="843318"/>
                  </a:lnTo>
                  <a:lnTo>
                    <a:pt x="24066" y="835287"/>
                  </a:lnTo>
                  <a:lnTo>
                    <a:pt x="36118" y="843318"/>
                  </a:lnTo>
                  <a:close/>
                </a:path>
                <a:path w="72389" h="891539">
                  <a:moveTo>
                    <a:pt x="48171" y="843318"/>
                  </a:moveTo>
                  <a:lnTo>
                    <a:pt x="36118" y="843318"/>
                  </a:lnTo>
                  <a:lnTo>
                    <a:pt x="48171" y="835298"/>
                  </a:lnTo>
                  <a:lnTo>
                    <a:pt x="48171" y="843318"/>
                  </a:lnTo>
                  <a:close/>
                </a:path>
              </a:pathLst>
            </a:custGeom>
            <a:solidFill>
              <a:srgbClr val="56565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4416171" y="2289568"/>
              <a:ext cx="787400" cy="309880"/>
            </a:xfrm>
            <a:custGeom>
              <a:avLst/>
              <a:gdLst/>
              <a:ahLst/>
              <a:cxnLst/>
              <a:rect l="l" t="t" r="r" b="b"/>
              <a:pathLst>
                <a:path w="787400" h="309880">
                  <a:moveTo>
                    <a:pt x="787057" y="309562"/>
                  </a:moveTo>
                  <a:lnTo>
                    <a:pt x="0" y="309562"/>
                  </a:lnTo>
                  <a:lnTo>
                    <a:pt x="0" y="0"/>
                  </a:lnTo>
                  <a:lnTo>
                    <a:pt x="787057" y="0"/>
                  </a:lnTo>
                  <a:lnTo>
                    <a:pt x="787057" y="309562"/>
                  </a:lnTo>
                  <a:close/>
                </a:path>
              </a:pathLst>
            </a:custGeom>
            <a:solidFill>
              <a:srgbClr val="FFFFFF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 descr=""/>
          <p:cNvSpPr txBox="1"/>
          <p:nvPr/>
        </p:nvSpPr>
        <p:spPr>
          <a:xfrm>
            <a:off x="4462325" y="2295865"/>
            <a:ext cx="695325" cy="2882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43510" marR="5080" indent="-131445">
              <a:lnSpc>
                <a:spcPct val="101400"/>
              </a:lnSpc>
              <a:spcBef>
                <a:spcPts val="95"/>
              </a:spcBef>
            </a:pPr>
            <a:r>
              <a:rPr dirty="0" sz="850" spc="10">
                <a:solidFill>
                  <a:srgbClr val="565656"/>
                </a:solidFill>
                <a:latin typeface="Arial"/>
                <a:cs typeface="Arial"/>
              </a:rPr>
              <a:t>Т</a:t>
            </a:r>
            <a:r>
              <a:rPr dirty="0" sz="850">
                <a:solidFill>
                  <a:srgbClr val="565656"/>
                </a:solidFill>
                <a:latin typeface="Arial"/>
                <a:cs typeface="Arial"/>
              </a:rPr>
              <a:t>емпера</a:t>
            </a:r>
            <a:r>
              <a:rPr dirty="0" sz="850" spc="5">
                <a:solidFill>
                  <a:srgbClr val="565656"/>
                </a:solidFill>
                <a:latin typeface="Arial"/>
                <a:cs typeface="Arial"/>
              </a:rPr>
              <a:t>т</a:t>
            </a:r>
            <a:r>
              <a:rPr dirty="0" sz="850" spc="-5">
                <a:solidFill>
                  <a:srgbClr val="565656"/>
                </a:solidFill>
                <a:latin typeface="Arial"/>
                <a:cs typeface="Arial"/>
              </a:rPr>
              <a:t>у</a:t>
            </a:r>
            <a:r>
              <a:rPr dirty="0" sz="850">
                <a:solidFill>
                  <a:srgbClr val="565656"/>
                </a:solidFill>
                <a:latin typeface="Arial"/>
                <a:cs typeface="Arial"/>
              </a:rPr>
              <a:t>ра  </a:t>
            </a:r>
            <a:r>
              <a:rPr dirty="0" sz="850" spc="5">
                <a:solidFill>
                  <a:srgbClr val="565656"/>
                </a:solidFill>
                <a:latin typeface="Arial"/>
                <a:cs typeface="Arial"/>
              </a:rPr>
              <a:t>в</a:t>
            </a:r>
            <a:r>
              <a:rPr dirty="0" sz="850" spc="-2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565656"/>
                </a:solidFill>
                <a:latin typeface="Arial"/>
                <a:cs typeface="Arial"/>
              </a:rPr>
              <a:t>норме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2842463" y="1514221"/>
            <a:ext cx="1293495" cy="309880"/>
            <a:chOff x="2842463" y="1514221"/>
            <a:chExt cx="1293495" cy="309880"/>
          </a:xfrm>
        </p:grpSpPr>
        <p:sp>
          <p:nvSpPr>
            <p:cNvPr id="34" name="object 34" descr=""/>
            <p:cNvSpPr/>
            <p:nvPr/>
          </p:nvSpPr>
          <p:spPr>
            <a:xfrm>
              <a:off x="2842463" y="1656600"/>
              <a:ext cx="1293495" cy="72390"/>
            </a:xfrm>
            <a:custGeom>
              <a:avLst/>
              <a:gdLst/>
              <a:ahLst/>
              <a:cxnLst/>
              <a:rect l="l" t="t" r="r" b="b"/>
              <a:pathLst>
                <a:path w="1293495" h="72389">
                  <a:moveTo>
                    <a:pt x="1256906" y="72288"/>
                  </a:moveTo>
                  <a:lnTo>
                    <a:pt x="1242829" y="69440"/>
                  </a:lnTo>
                  <a:lnTo>
                    <a:pt x="1231350" y="61680"/>
                  </a:lnTo>
                  <a:lnTo>
                    <a:pt x="1223619" y="50182"/>
                  </a:lnTo>
                  <a:lnTo>
                    <a:pt x="1220787" y="36118"/>
                  </a:lnTo>
                  <a:lnTo>
                    <a:pt x="1223619" y="22063"/>
                  </a:lnTo>
                  <a:lnTo>
                    <a:pt x="1231350" y="10582"/>
                  </a:lnTo>
                  <a:lnTo>
                    <a:pt x="1242829" y="2839"/>
                  </a:lnTo>
                  <a:lnTo>
                    <a:pt x="1256906" y="0"/>
                  </a:lnTo>
                  <a:lnTo>
                    <a:pt x="1270990" y="2839"/>
                  </a:lnTo>
                  <a:lnTo>
                    <a:pt x="1282487" y="10582"/>
                  </a:lnTo>
                  <a:lnTo>
                    <a:pt x="1290235" y="22063"/>
                  </a:lnTo>
                  <a:lnTo>
                    <a:pt x="1290640" y="24066"/>
                  </a:lnTo>
                  <a:lnTo>
                    <a:pt x="1256906" y="24066"/>
                  </a:lnTo>
                  <a:lnTo>
                    <a:pt x="1256906" y="48171"/>
                  </a:lnTo>
                  <a:lnTo>
                    <a:pt x="1290641" y="48171"/>
                  </a:lnTo>
                  <a:lnTo>
                    <a:pt x="1290235" y="50182"/>
                  </a:lnTo>
                  <a:lnTo>
                    <a:pt x="1282487" y="61680"/>
                  </a:lnTo>
                  <a:lnTo>
                    <a:pt x="1270990" y="69440"/>
                  </a:lnTo>
                  <a:lnTo>
                    <a:pt x="1256906" y="72288"/>
                  </a:lnTo>
                  <a:close/>
                </a:path>
                <a:path w="1293495" h="72389">
                  <a:moveTo>
                    <a:pt x="1223214" y="48171"/>
                  </a:moveTo>
                  <a:lnTo>
                    <a:pt x="0" y="48171"/>
                  </a:lnTo>
                  <a:lnTo>
                    <a:pt x="0" y="24066"/>
                  </a:lnTo>
                  <a:lnTo>
                    <a:pt x="1223216" y="24066"/>
                  </a:lnTo>
                  <a:lnTo>
                    <a:pt x="1220787" y="36118"/>
                  </a:lnTo>
                  <a:lnTo>
                    <a:pt x="1223214" y="48171"/>
                  </a:lnTo>
                  <a:close/>
                </a:path>
                <a:path w="1293495" h="72389">
                  <a:moveTo>
                    <a:pt x="1290641" y="48171"/>
                  </a:moveTo>
                  <a:lnTo>
                    <a:pt x="1256906" y="48171"/>
                  </a:lnTo>
                  <a:lnTo>
                    <a:pt x="1256906" y="24066"/>
                  </a:lnTo>
                  <a:lnTo>
                    <a:pt x="1290640" y="24066"/>
                  </a:lnTo>
                  <a:lnTo>
                    <a:pt x="1293075" y="36118"/>
                  </a:lnTo>
                  <a:lnTo>
                    <a:pt x="1290641" y="48171"/>
                  </a:lnTo>
                  <a:close/>
                </a:path>
              </a:pathLst>
            </a:custGeom>
            <a:solidFill>
              <a:srgbClr val="56565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2974974" y="1514221"/>
              <a:ext cx="787400" cy="309880"/>
            </a:xfrm>
            <a:custGeom>
              <a:avLst/>
              <a:gdLst/>
              <a:ahLst/>
              <a:cxnLst/>
              <a:rect l="l" t="t" r="r" b="b"/>
              <a:pathLst>
                <a:path w="787400" h="309880">
                  <a:moveTo>
                    <a:pt x="787057" y="309562"/>
                  </a:moveTo>
                  <a:lnTo>
                    <a:pt x="0" y="309562"/>
                  </a:lnTo>
                  <a:lnTo>
                    <a:pt x="0" y="0"/>
                  </a:lnTo>
                  <a:lnTo>
                    <a:pt x="787057" y="0"/>
                  </a:lnTo>
                  <a:lnTo>
                    <a:pt x="787057" y="309562"/>
                  </a:lnTo>
                  <a:close/>
                </a:path>
              </a:pathLst>
            </a:custGeom>
            <a:solidFill>
              <a:srgbClr val="FFFFFF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3022575" y="1520806"/>
            <a:ext cx="691515" cy="2882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685" marR="5080" indent="-7620">
              <a:lnSpc>
                <a:spcPct val="101400"/>
              </a:lnSpc>
              <a:spcBef>
                <a:spcPts val="95"/>
              </a:spcBef>
            </a:pPr>
            <a:r>
              <a:rPr dirty="0" sz="850">
                <a:solidFill>
                  <a:srgbClr val="565656"/>
                </a:solidFill>
                <a:latin typeface="Arial"/>
                <a:cs typeface="Arial"/>
              </a:rPr>
              <a:t>Пов</a:t>
            </a:r>
            <a:r>
              <a:rPr dirty="0" sz="850" spc="5">
                <a:solidFill>
                  <a:srgbClr val="565656"/>
                </a:solidFill>
                <a:latin typeface="Arial"/>
                <a:cs typeface="Arial"/>
              </a:rPr>
              <a:t>ы</a:t>
            </a:r>
            <a:r>
              <a:rPr dirty="0" sz="850">
                <a:solidFill>
                  <a:srgbClr val="565656"/>
                </a:solidFill>
                <a:latin typeface="Arial"/>
                <a:cs typeface="Arial"/>
              </a:rPr>
              <a:t>шенная  </a:t>
            </a:r>
            <a:r>
              <a:rPr dirty="0" sz="850" spc="5">
                <a:solidFill>
                  <a:srgbClr val="565656"/>
                </a:solidFill>
                <a:latin typeface="Arial"/>
                <a:cs typeface="Arial"/>
              </a:rPr>
              <a:t>темп</a:t>
            </a:r>
            <a:r>
              <a:rPr dirty="0" sz="850">
                <a:solidFill>
                  <a:srgbClr val="565656"/>
                </a:solidFill>
                <a:latin typeface="Arial"/>
                <a:cs typeface="Arial"/>
              </a:rPr>
              <a:t>ер</a:t>
            </a:r>
            <a:r>
              <a:rPr dirty="0" sz="850" spc="-5">
                <a:solidFill>
                  <a:srgbClr val="565656"/>
                </a:solidFill>
                <a:latin typeface="Arial"/>
                <a:cs typeface="Arial"/>
              </a:rPr>
              <a:t>а</a:t>
            </a:r>
            <a:r>
              <a:rPr dirty="0" sz="850" spc="5">
                <a:solidFill>
                  <a:srgbClr val="565656"/>
                </a:solidFill>
                <a:latin typeface="Arial"/>
                <a:cs typeface="Arial"/>
              </a:rPr>
              <a:t>т</a:t>
            </a:r>
            <a:r>
              <a:rPr dirty="0" sz="850" spc="-5">
                <a:solidFill>
                  <a:srgbClr val="565656"/>
                </a:solidFill>
                <a:latin typeface="Arial"/>
                <a:cs typeface="Arial"/>
              </a:rPr>
              <a:t>у</a:t>
            </a:r>
            <a:r>
              <a:rPr dirty="0" sz="850">
                <a:solidFill>
                  <a:srgbClr val="565656"/>
                </a:solidFill>
                <a:latin typeface="Arial"/>
                <a:cs typeface="Arial"/>
              </a:rPr>
              <a:t>ра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270122" y="7167653"/>
            <a:ext cx="215265" cy="2298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15">
                <a:solidFill>
                  <a:srgbClr val="8F8F8F"/>
                </a:solidFill>
                <a:latin typeface="Arial"/>
                <a:cs typeface="Arial"/>
              </a:rPr>
              <a:t>18</a:t>
            </a:r>
            <a:endParaRPr sz="135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56801" y="167922"/>
            <a:ext cx="685560" cy="77794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96907" y="260781"/>
            <a:ext cx="6466205" cy="691515"/>
          </a:xfrm>
          <a:prstGeom prst="rect"/>
        </p:spPr>
        <p:txBody>
          <a:bodyPr wrap="square" lIns="0" tIns="52705" rIns="0" bIns="0" rtlCol="0" vert="horz">
            <a:spAutoFit/>
          </a:bodyPr>
          <a:lstStyle/>
          <a:p>
            <a:pPr marL="12700" marR="5080">
              <a:lnSpc>
                <a:spcPts val="2480"/>
              </a:lnSpc>
              <a:spcBef>
                <a:spcPts val="415"/>
              </a:spcBef>
            </a:pPr>
            <a:r>
              <a:rPr dirty="0" spc="-5">
                <a:solidFill>
                  <a:srgbClr val="D20001"/>
                </a:solidFill>
              </a:rPr>
              <a:t>Специфическая лабораторная диагностика* </a:t>
            </a:r>
            <a:r>
              <a:rPr dirty="0" spc="-625">
                <a:solidFill>
                  <a:srgbClr val="D20001"/>
                </a:solidFill>
              </a:rPr>
              <a:t> </a:t>
            </a:r>
            <a:r>
              <a:rPr dirty="0"/>
              <a:t>нового</a:t>
            </a:r>
            <a:r>
              <a:rPr dirty="0" spc="-10"/>
              <a:t> </a:t>
            </a:r>
            <a:r>
              <a:rPr dirty="0" spc="-5"/>
              <a:t>коронавируса</a:t>
            </a:r>
            <a:r>
              <a:rPr dirty="0" spc="25"/>
              <a:t> </a:t>
            </a:r>
            <a:r>
              <a:rPr dirty="0" spc="-5"/>
              <a:t>SARS-CoV-2</a:t>
            </a:r>
          </a:p>
        </p:txBody>
      </p:sp>
      <p:grpSp>
        <p:nvGrpSpPr>
          <p:cNvPr id="5" name="object 5" descr=""/>
          <p:cNvGrpSpPr/>
          <p:nvPr/>
        </p:nvGrpSpPr>
        <p:grpSpPr>
          <a:xfrm>
            <a:off x="427685" y="1041136"/>
            <a:ext cx="4329430" cy="37465"/>
            <a:chOff x="427685" y="1041136"/>
            <a:chExt cx="4329430" cy="37465"/>
          </a:xfrm>
        </p:grpSpPr>
        <p:sp>
          <p:nvSpPr>
            <p:cNvPr id="6" name="object 6" descr=""/>
            <p:cNvSpPr/>
            <p:nvPr/>
          </p:nvSpPr>
          <p:spPr>
            <a:xfrm>
              <a:off x="428028" y="1073594"/>
              <a:ext cx="4328795" cy="0"/>
            </a:xfrm>
            <a:custGeom>
              <a:avLst/>
              <a:gdLst/>
              <a:ahLst/>
              <a:cxnLst/>
              <a:rect l="l" t="t" r="r" b="b"/>
              <a:pathLst>
                <a:path w="4328795" h="0">
                  <a:moveTo>
                    <a:pt x="0" y="0"/>
                  </a:moveTo>
                  <a:lnTo>
                    <a:pt x="4328769" y="0"/>
                  </a:lnTo>
                </a:path>
              </a:pathLst>
            </a:custGeom>
            <a:ln w="9491">
              <a:solidFill>
                <a:srgbClr val="56565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27685" y="1058659"/>
              <a:ext cx="1564005" cy="0"/>
            </a:xfrm>
            <a:custGeom>
              <a:avLst/>
              <a:gdLst/>
              <a:ahLst/>
              <a:cxnLst/>
              <a:rect l="l" t="t" r="r" b="b"/>
              <a:pathLst>
                <a:path w="1564005" h="0">
                  <a:moveTo>
                    <a:pt x="0" y="0"/>
                  </a:moveTo>
                  <a:lnTo>
                    <a:pt x="1563636" y="0"/>
                  </a:lnTo>
                </a:path>
              </a:pathLst>
            </a:custGeom>
            <a:ln w="35044">
              <a:solidFill>
                <a:srgbClr val="D2000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406504" y="285605"/>
            <a:ext cx="645160" cy="3175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900" spc="5" b="1">
                <a:solidFill>
                  <a:srgbClr val="353535"/>
                </a:solidFill>
                <a:latin typeface="Arial"/>
                <a:cs typeface="Arial"/>
              </a:rPr>
              <a:t>п</a:t>
            </a:r>
            <a:r>
              <a:rPr dirty="0" sz="1900" b="1">
                <a:solidFill>
                  <a:srgbClr val="353535"/>
                </a:solidFill>
                <a:latin typeface="Arial"/>
                <a:cs typeface="Arial"/>
              </a:rPr>
              <a:t>.3.3.</a:t>
            </a:r>
            <a:endParaRPr sz="19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23005" y="6962496"/>
            <a:ext cx="6774180" cy="31813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*в</a:t>
            </a:r>
            <a:r>
              <a:rPr dirty="0" sz="950" spc="-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соотв.</a:t>
            </a:r>
            <a:r>
              <a:rPr dirty="0" sz="950" spc="-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565656"/>
                </a:solidFill>
                <a:latin typeface="Arial"/>
                <a:cs typeface="Arial"/>
              </a:rPr>
              <a:t>с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 письмом</a:t>
            </a:r>
            <a:r>
              <a:rPr dirty="0" sz="950" spc="-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Роспотребнадзора</a:t>
            </a:r>
            <a:r>
              <a:rPr dirty="0" sz="950" spc="-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от</a:t>
            </a:r>
            <a:r>
              <a:rPr dirty="0" sz="950" spc="-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21.01.2020</a:t>
            </a:r>
            <a:r>
              <a:rPr dirty="0" sz="950" spc="-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565656"/>
                </a:solidFill>
                <a:latin typeface="Arial"/>
                <a:cs typeface="Arial"/>
              </a:rPr>
              <a:t>№</a:t>
            </a:r>
            <a:r>
              <a:rPr dirty="0" sz="950" spc="-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02/706-2020-27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**СП</a:t>
            </a:r>
            <a:r>
              <a:rPr dirty="0" sz="950" spc="-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1.2.036-95</a:t>
            </a:r>
            <a:r>
              <a:rPr dirty="0" sz="950" spc="-2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«Порядок</a:t>
            </a:r>
            <a:r>
              <a:rPr dirty="0" sz="9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учета, хранения,</a:t>
            </a:r>
            <a:r>
              <a:rPr dirty="0" sz="9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передачи </a:t>
            </a:r>
            <a:r>
              <a:rPr dirty="0" sz="950" spc="5">
                <a:solidFill>
                  <a:srgbClr val="565656"/>
                </a:solidFill>
                <a:latin typeface="Arial"/>
                <a:cs typeface="Arial"/>
              </a:rPr>
              <a:t>и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транспортирования</a:t>
            </a:r>
            <a:r>
              <a:rPr dirty="0" sz="9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микроорганизмов</a:t>
            </a:r>
            <a:r>
              <a:rPr dirty="0" sz="950" spc="-1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I</a:t>
            </a:r>
            <a:r>
              <a:rPr dirty="0" sz="9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-IV групп патогенности»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427685" y="6914756"/>
            <a:ext cx="7606030" cy="0"/>
          </a:xfrm>
          <a:custGeom>
            <a:avLst/>
            <a:gdLst/>
            <a:ahLst/>
            <a:cxnLst/>
            <a:rect l="l" t="t" r="r" b="b"/>
            <a:pathLst>
              <a:path w="7606030" h="0">
                <a:moveTo>
                  <a:pt x="0" y="0"/>
                </a:moveTo>
                <a:lnTo>
                  <a:pt x="7605407" y="0"/>
                </a:lnTo>
              </a:path>
            </a:pathLst>
          </a:custGeom>
          <a:ln w="584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371898" y="1201182"/>
            <a:ext cx="4071620" cy="519557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100" b="1">
                <a:solidFill>
                  <a:srgbClr val="353535"/>
                </a:solidFill>
                <a:latin typeface="Arial"/>
                <a:cs typeface="Arial"/>
              </a:rPr>
              <a:t>Приложение</a:t>
            </a:r>
            <a:r>
              <a:rPr dirty="0" sz="2100" spc="-3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2100" spc="5" b="1">
                <a:solidFill>
                  <a:srgbClr val="353535"/>
                </a:solidFill>
                <a:latin typeface="Arial"/>
                <a:cs typeface="Arial"/>
              </a:rPr>
              <a:t>1</a:t>
            </a:r>
            <a:endParaRPr sz="2100">
              <a:latin typeface="Arial"/>
              <a:cs typeface="Arial"/>
            </a:endParaRPr>
          </a:p>
          <a:p>
            <a:pPr marL="274955" marR="1198880" indent="-219075">
              <a:lnSpc>
                <a:spcPts val="1670"/>
              </a:lnSpc>
              <a:spcBef>
                <a:spcPts val="1950"/>
              </a:spcBef>
              <a:buClr>
                <a:srgbClr val="D20001"/>
              </a:buClr>
              <a:buFont typeface="Wingdings"/>
              <a:buChar char=""/>
              <a:tabLst>
                <a:tab pos="275590" algn="l"/>
              </a:tabLst>
            </a:pP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Для лабораторной диагностики </a:t>
            </a:r>
            <a:r>
              <a:rPr dirty="0" sz="1400" spc="-37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применяется метод </a:t>
            </a:r>
            <a:r>
              <a:rPr dirty="0" sz="1400" spc="-15">
                <a:solidFill>
                  <a:srgbClr val="1F1F1F"/>
                </a:solidFill>
                <a:latin typeface="Arial"/>
                <a:cs typeface="Arial"/>
              </a:rPr>
              <a:t>ПЦР</a:t>
            </a:r>
            <a:endParaRPr sz="1400">
              <a:latin typeface="Arial"/>
              <a:cs typeface="Arial"/>
            </a:endParaRPr>
          </a:p>
          <a:p>
            <a:pPr marL="274955" marR="64135" indent="-219075">
              <a:lnSpc>
                <a:spcPts val="1670"/>
              </a:lnSpc>
              <a:spcBef>
                <a:spcPts val="1145"/>
              </a:spcBef>
              <a:buClr>
                <a:srgbClr val="D20001"/>
              </a:buClr>
              <a:buFont typeface="Wingdings"/>
              <a:buChar char=""/>
              <a:tabLst>
                <a:tab pos="275590" algn="l"/>
              </a:tabLst>
            </a:pP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Выявление РНК SARS-CoV-2 методом </a:t>
            </a:r>
            <a:r>
              <a:rPr dirty="0" sz="1400" spc="-15">
                <a:solidFill>
                  <a:srgbClr val="1F1F1F"/>
                </a:solidFill>
                <a:latin typeface="Arial"/>
                <a:cs typeface="Arial"/>
              </a:rPr>
              <a:t>ПЦР 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 пациентам </a:t>
            </a:r>
            <a:r>
              <a:rPr dirty="0" sz="1400" spc="-5">
                <a:solidFill>
                  <a:srgbClr val="1F1F1F"/>
                </a:solidFill>
                <a:latin typeface="Arial"/>
                <a:cs typeface="Arial"/>
              </a:rPr>
              <a:t>с 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подозрением на инфекцию, </a:t>
            </a:r>
            <a:r>
              <a:rPr dirty="0" sz="1400" spc="-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вызванную SARS-CoV-2, </a:t>
            </a:r>
            <a:r>
              <a:rPr dirty="0" sz="1400" spc="-5">
                <a:solidFill>
                  <a:srgbClr val="1F1F1F"/>
                </a:solidFill>
                <a:latin typeface="Arial"/>
                <a:cs typeface="Arial"/>
              </a:rPr>
              <a:t>а также 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контактным </a:t>
            </a:r>
            <a:r>
              <a:rPr dirty="0" sz="1400" spc="-37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лицам проводится сразу после первичного </a:t>
            </a:r>
            <a:r>
              <a:rPr dirty="0" sz="1400" spc="-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осмотра</a:t>
            </a:r>
            <a:endParaRPr sz="1400">
              <a:latin typeface="Arial"/>
              <a:cs typeface="Arial"/>
            </a:endParaRPr>
          </a:p>
          <a:p>
            <a:pPr marL="274955" indent="-219710">
              <a:lnSpc>
                <a:spcPts val="1675"/>
              </a:lnSpc>
              <a:spcBef>
                <a:spcPts val="1070"/>
              </a:spcBef>
              <a:buClr>
                <a:srgbClr val="D20001"/>
              </a:buClr>
              <a:buFont typeface="Wingdings"/>
              <a:buChar char=""/>
              <a:tabLst>
                <a:tab pos="275590" algn="l"/>
              </a:tabLst>
            </a:pP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Основным</a:t>
            </a:r>
            <a:r>
              <a:rPr dirty="0" sz="1400" spc="-3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видом</a:t>
            </a:r>
            <a:r>
              <a:rPr dirty="0" sz="1400" spc="-3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биоматериала</a:t>
            </a:r>
            <a:endParaRPr sz="1400">
              <a:latin typeface="Arial"/>
              <a:cs typeface="Arial"/>
            </a:endParaRPr>
          </a:p>
          <a:p>
            <a:pPr marL="274955" marR="194310">
              <a:lnSpc>
                <a:spcPts val="1670"/>
              </a:lnSpc>
              <a:spcBef>
                <a:spcPts val="60"/>
              </a:spcBef>
            </a:pP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для лабораторного исследования является </a:t>
            </a:r>
            <a:r>
              <a:rPr dirty="0" sz="1400" spc="-37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мазок из </a:t>
            </a:r>
            <a:r>
              <a:rPr dirty="0" sz="1400" spc="-5">
                <a:solidFill>
                  <a:srgbClr val="1F1F1F"/>
                </a:solidFill>
                <a:latin typeface="Arial"/>
                <a:cs typeface="Arial"/>
              </a:rPr>
              <a:t>носоглотки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 и/или ротоглотки</a:t>
            </a:r>
            <a:endParaRPr sz="1400">
              <a:latin typeface="Arial"/>
              <a:cs typeface="Arial"/>
            </a:endParaRPr>
          </a:p>
          <a:p>
            <a:pPr marL="274955" marR="5080" indent="-219075">
              <a:lnSpc>
                <a:spcPts val="1670"/>
              </a:lnSpc>
              <a:spcBef>
                <a:spcPts val="1145"/>
              </a:spcBef>
              <a:buClr>
                <a:srgbClr val="D20001"/>
              </a:buClr>
              <a:buFont typeface="Wingdings"/>
              <a:buChar char=""/>
              <a:tabLst>
                <a:tab pos="275590" algn="l"/>
              </a:tabLst>
            </a:pP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Все образцы, полученные для лабораторного </a:t>
            </a:r>
            <a:r>
              <a:rPr dirty="0" sz="1400" spc="-37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исследования,</a:t>
            </a:r>
            <a:r>
              <a:rPr dirty="0" sz="1400" spc="36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F1F1F"/>
                </a:solidFill>
                <a:latin typeface="Arial"/>
                <a:cs typeface="Arial"/>
              </a:rPr>
              <a:t>следует считать </a:t>
            </a:r>
            <a:r>
              <a:rPr dirty="0" sz="140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потенциально инфекционными</a:t>
            </a:r>
            <a:endParaRPr sz="1400">
              <a:latin typeface="Arial"/>
              <a:cs typeface="Arial"/>
            </a:endParaRPr>
          </a:p>
          <a:p>
            <a:pPr marL="274955" marR="52705" indent="-219075">
              <a:lnSpc>
                <a:spcPts val="1670"/>
              </a:lnSpc>
              <a:spcBef>
                <a:spcPts val="1140"/>
              </a:spcBef>
              <a:buClr>
                <a:srgbClr val="D20001"/>
              </a:buClr>
              <a:buFont typeface="Wingdings"/>
              <a:buChar char=""/>
              <a:tabLst>
                <a:tab pos="275590" algn="l"/>
              </a:tabLst>
            </a:pP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Сбор клинического материала </a:t>
            </a:r>
            <a:r>
              <a:rPr dirty="0" sz="1400" spc="-5">
                <a:solidFill>
                  <a:srgbClr val="1F1F1F"/>
                </a:solidFill>
                <a:latin typeface="Arial"/>
                <a:cs typeface="Arial"/>
              </a:rPr>
              <a:t>и 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его </a:t>
            </a:r>
            <a:r>
              <a:rPr dirty="0" sz="1400" spc="-5">
                <a:solidFill>
                  <a:srgbClr val="1F1F1F"/>
                </a:solidFill>
                <a:latin typeface="Arial"/>
                <a:cs typeface="Arial"/>
              </a:rPr>
              <a:t>упаковку </a:t>
            </a:r>
            <a:r>
              <a:rPr dirty="0" sz="1400" spc="-37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осуществляет мед.работник, обученный </a:t>
            </a:r>
            <a:r>
              <a:rPr dirty="0" sz="1400" spc="-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правилам биологической безопасности</a:t>
            </a:r>
            <a:endParaRPr sz="1400">
              <a:latin typeface="Arial"/>
              <a:cs typeface="Arial"/>
            </a:endParaRPr>
          </a:p>
          <a:p>
            <a:pPr marL="274955">
              <a:lnSpc>
                <a:spcPts val="1600"/>
              </a:lnSpc>
            </a:pP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при</a:t>
            </a:r>
            <a:r>
              <a:rPr dirty="0" sz="1400" spc="-2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работе</a:t>
            </a:r>
            <a:r>
              <a:rPr dirty="0" sz="1400" spc="-1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F1F1F"/>
                </a:solidFill>
                <a:latin typeface="Arial"/>
                <a:cs typeface="Arial"/>
              </a:rPr>
              <a:t>и</a:t>
            </a:r>
            <a:r>
              <a:rPr dirty="0" sz="1400" spc="-2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F1F1F"/>
                </a:solidFill>
                <a:latin typeface="Arial"/>
                <a:cs typeface="Arial"/>
              </a:rPr>
              <a:t>сборе</a:t>
            </a:r>
            <a:r>
              <a:rPr dirty="0" sz="1400" spc="-1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материала,</a:t>
            </a:r>
            <a:endParaRPr sz="1400">
              <a:latin typeface="Arial"/>
              <a:cs typeface="Arial"/>
            </a:endParaRPr>
          </a:p>
          <a:p>
            <a:pPr marL="274955" marR="309880">
              <a:lnSpc>
                <a:spcPts val="1670"/>
              </a:lnSpc>
              <a:spcBef>
                <a:spcPts val="60"/>
              </a:spcBef>
            </a:pP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подозрительного на зараженность </a:t>
            </a:r>
            <a:r>
              <a:rPr dirty="0" sz="1400" spc="-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микроорганизмами</a:t>
            </a:r>
            <a:r>
              <a:rPr dirty="0" sz="1400" spc="-3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F1F1F"/>
                </a:solidFill>
                <a:latin typeface="Arial"/>
                <a:cs typeface="Arial"/>
              </a:rPr>
              <a:t>II</a:t>
            </a:r>
            <a:r>
              <a:rPr dirty="0" sz="1400" spc="-3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группы</a:t>
            </a:r>
            <a:r>
              <a:rPr dirty="0" sz="1400" spc="-2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F1F1F"/>
                </a:solidFill>
                <a:latin typeface="Arial"/>
                <a:cs typeface="Arial"/>
              </a:rPr>
              <a:t>патогенности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9685" rIns="0" bIns="0" rtlCol="0" vert="horz">
            <a:spAutoFit/>
          </a:bodyPr>
          <a:lstStyle/>
          <a:p>
            <a:pPr marL="4647565" marR="422275" indent="-219075">
              <a:lnSpc>
                <a:spcPts val="1670"/>
              </a:lnSpc>
              <a:spcBef>
                <a:spcPts val="155"/>
              </a:spcBef>
              <a:buClr>
                <a:srgbClr val="D20001"/>
              </a:buClr>
              <a:buFont typeface="Wingdings"/>
              <a:buChar char=""/>
              <a:tabLst>
                <a:tab pos="4648200" algn="l"/>
              </a:tabLst>
            </a:pPr>
            <a:r>
              <a:rPr dirty="0" spc="-10"/>
              <a:t>Пробы от пациентов должны быть транспортированы </a:t>
            </a:r>
            <a:r>
              <a:rPr dirty="0" spc="-375"/>
              <a:t> </a:t>
            </a:r>
            <a:r>
              <a:rPr dirty="0" spc="-5"/>
              <a:t>с</a:t>
            </a:r>
            <a:r>
              <a:rPr dirty="0" spc="-10"/>
              <a:t> соблюдением</a:t>
            </a:r>
            <a:r>
              <a:rPr dirty="0" spc="-5"/>
              <a:t> </a:t>
            </a:r>
            <a:r>
              <a:rPr dirty="0" spc="-10"/>
              <a:t>требований</a:t>
            </a:r>
            <a:r>
              <a:rPr dirty="0" spc="-5"/>
              <a:t> </a:t>
            </a:r>
            <a:r>
              <a:rPr dirty="0" spc="-10"/>
              <a:t>санитарных</a:t>
            </a:r>
            <a:r>
              <a:rPr dirty="0" spc="-5"/>
              <a:t> </a:t>
            </a:r>
            <a:r>
              <a:rPr dirty="0" spc="-10"/>
              <a:t>правил**. </a:t>
            </a:r>
            <a:r>
              <a:rPr dirty="0" spc="-5"/>
              <a:t> </a:t>
            </a:r>
            <a:r>
              <a:rPr dirty="0" spc="-10"/>
              <a:t>Транспортировка возможна</a:t>
            </a:r>
            <a:r>
              <a:rPr dirty="0" spc="-5"/>
              <a:t> </a:t>
            </a:r>
            <a:r>
              <a:rPr dirty="0" spc="-10"/>
              <a:t>на</a:t>
            </a:r>
            <a:r>
              <a:rPr dirty="0" spc="-5"/>
              <a:t> </a:t>
            </a:r>
            <a:r>
              <a:rPr dirty="0" spc="-10"/>
              <a:t>льду.</a:t>
            </a:r>
          </a:p>
          <a:p>
            <a:pPr marL="4647565" marR="380365" indent="-219075">
              <a:lnSpc>
                <a:spcPts val="1670"/>
              </a:lnSpc>
              <a:spcBef>
                <a:spcPts val="1140"/>
              </a:spcBef>
              <a:buClr>
                <a:srgbClr val="D20001"/>
              </a:buClr>
              <a:buFont typeface="Wingdings"/>
              <a:buChar char=""/>
              <a:tabLst>
                <a:tab pos="4648200" algn="l"/>
              </a:tabLst>
            </a:pPr>
            <a:r>
              <a:rPr dirty="0" spc="-10"/>
              <a:t>На сопровождающем формуляре необходимо </a:t>
            </a:r>
            <a:r>
              <a:rPr dirty="0" spc="-5"/>
              <a:t>указать </a:t>
            </a:r>
            <a:r>
              <a:rPr dirty="0" spc="-375"/>
              <a:t> </a:t>
            </a:r>
            <a:r>
              <a:rPr dirty="0" spc="-10"/>
              <a:t>наименование подозреваемой ОРИ, предварительно </a:t>
            </a:r>
            <a:r>
              <a:rPr dirty="0" spc="-5"/>
              <a:t> </a:t>
            </a:r>
            <a:r>
              <a:rPr dirty="0" spc="-10"/>
              <a:t>уведомив лабораторию</a:t>
            </a:r>
            <a:r>
              <a:rPr dirty="0" spc="-5"/>
              <a:t> о</a:t>
            </a:r>
            <a:r>
              <a:rPr dirty="0" spc="-10"/>
              <a:t> </a:t>
            </a:r>
            <a:r>
              <a:rPr dirty="0" spc="-5"/>
              <a:t>том,</a:t>
            </a:r>
            <a:r>
              <a:rPr dirty="0" spc="-10"/>
              <a:t> какой</a:t>
            </a:r>
            <a:r>
              <a:rPr dirty="0" spc="-5"/>
              <a:t> </a:t>
            </a:r>
            <a:r>
              <a:rPr dirty="0" spc="-10"/>
              <a:t>образец </a:t>
            </a:r>
            <a:r>
              <a:rPr dirty="0" spc="-5"/>
              <a:t> </a:t>
            </a:r>
            <a:r>
              <a:rPr dirty="0" spc="-10"/>
              <a:t>транспортируется</a:t>
            </a:r>
          </a:p>
          <a:p>
            <a:pPr marL="4647565" marR="462280" indent="-219075">
              <a:lnSpc>
                <a:spcPts val="1670"/>
              </a:lnSpc>
              <a:spcBef>
                <a:spcPts val="1140"/>
              </a:spcBef>
              <a:buClr>
                <a:srgbClr val="D20001"/>
              </a:buClr>
              <a:buFont typeface="Wingdings"/>
              <a:buChar char=""/>
              <a:tabLst>
                <a:tab pos="4648200" algn="l"/>
              </a:tabLst>
            </a:pPr>
            <a:r>
              <a:rPr dirty="0" spc="-10"/>
              <a:t>Образцы биологических материалов </a:t>
            </a:r>
            <a:r>
              <a:rPr dirty="0" spc="-5"/>
              <a:t>в </a:t>
            </a:r>
            <a:r>
              <a:rPr dirty="0" spc="-10"/>
              <a:t>обязательном </a:t>
            </a:r>
            <a:r>
              <a:rPr dirty="0" spc="-375"/>
              <a:t> </a:t>
            </a:r>
            <a:r>
              <a:rPr dirty="0" spc="-10"/>
              <a:t>порядке направляют </a:t>
            </a:r>
            <a:r>
              <a:rPr dirty="0" spc="-5"/>
              <a:t>в </a:t>
            </a:r>
            <a:r>
              <a:rPr dirty="0" spc="-10"/>
              <a:t>научно-исследовательскую </a:t>
            </a:r>
            <a:r>
              <a:rPr dirty="0" spc="-5"/>
              <a:t> </a:t>
            </a:r>
            <a:r>
              <a:rPr dirty="0" spc="-10"/>
              <a:t>организацию</a:t>
            </a:r>
            <a:r>
              <a:rPr dirty="0" spc="110"/>
              <a:t> </a:t>
            </a:r>
            <a:r>
              <a:rPr dirty="0" spc="-10"/>
              <a:t>Роспотребнадзора</a:t>
            </a:r>
            <a:r>
              <a:rPr dirty="0" spc="110"/>
              <a:t> </a:t>
            </a:r>
            <a:r>
              <a:rPr dirty="0" spc="-10"/>
              <a:t>или</a:t>
            </a:r>
            <a:r>
              <a:rPr dirty="0" spc="114"/>
              <a:t> </a:t>
            </a:r>
            <a:r>
              <a:rPr dirty="0" spc="-10"/>
              <a:t>Центр</a:t>
            </a:r>
            <a:r>
              <a:rPr dirty="0" spc="110"/>
              <a:t> </a:t>
            </a:r>
            <a:r>
              <a:rPr dirty="0" spc="-15"/>
              <a:t>гигиены </a:t>
            </a:r>
            <a:r>
              <a:rPr dirty="0" spc="-10"/>
              <a:t> </a:t>
            </a:r>
            <a:r>
              <a:rPr dirty="0" spc="-5"/>
              <a:t>и </a:t>
            </a:r>
            <a:r>
              <a:rPr dirty="0" spc="-10"/>
              <a:t>эпидемиологии </a:t>
            </a:r>
            <a:r>
              <a:rPr dirty="0" spc="-5"/>
              <a:t>в субъекте </a:t>
            </a:r>
            <a:r>
              <a:rPr dirty="0" spc="-10"/>
              <a:t>РФ </a:t>
            </a:r>
            <a:r>
              <a:rPr dirty="0" spc="-5"/>
              <a:t>с учетом удобства </a:t>
            </a:r>
            <a:r>
              <a:rPr dirty="0"/>
              <a:t> </a:t>
            </a:r>
            <a:r>
              <a:rPr dirty="0" spc="-10"/>
              <a:t>транспортной схемы</a:t>
            </a:r>
          </a:p>
          <a:p>
            <a:pPr marL="4647565" marR="98425" indent="-219075">
              <a:lnSpc>
                <a:spcPts val="1670"/>
              </a:lnSpc>
              <a:spcBef>
                <a:spcPts val="1135"/>
              </a:spcBef>
              <a:buClr>
                <a:srgbClr val="D20001"/>
              </a:buClr>
              <a:buFont typeface="Wingdings"/>
              <a:buChar char=""/>
              <a:tabLst>
                <a:tab pos="4648200" algn="l"/>
              </a:tabLst>
            </a:pPr>
            <a:r>
              <a:rPr dirty="0" spc="-10"/>
              <a:t>Информация </a:t>
            </a:r>
            <a:r>
              <a:rPr dirty="0" spc="-5"/>
              <a:t>о </a:t>
            </a:r>
            <a:r>
              <a:rPr dirty="0" spc="-10"/>
              <a:t>выявлении </a:t>
            </a:r>
            <a:r>
              <a:rPr dirty="0" spc="-5"/>
              <a:t>случая </a:t>
            </a:r>
            <a:r>
              <a:rPr dirty="0" spc="-10"/>
              <a:t>COVID-19 или </a:t>
            </a:r>
            <a:r>
              <a:rPr dirty="0" spc="-5"/>
              <a:t> </a:t>
            </a:r>
            <a:r>
              <a:rPr dirty="0" spc="-10"/>
              <a:t>подозрении на данную</a:t>
            </a:r>
            <a:r>
              <a:rPr dirty="0" spc="-5"/>
              <a:t> </a:t>
            </a:r>
            <a:r>
              <a:rPr dirty="0" spc="-10"/>
              <a:t>инфекцию немедленно </a:t>
            </a:r>
            <a:r>
              <a:rPr dirty="0" spc="-5"/>
              <a:t> </a:t>
            </a:r>
            <a:r>
              <a:rPr dirty="0" spc="-10"/>
              <a:t>направляется </a:t>
            </a:r>
            <a:r>
              <a:rPr dirty="0" spc="-5"/>
              <a:t>в территориальный </a:t>
            </a:r>
            <a:r>
              <a:rPr dirty="0" spc="-10"/>
              <a:t>орган </a:t>
            </a:r>
            <a:r>
              <a:rPr dirty="0" spc="-5"/>
              <a:t> </a:t>
            </a:r>
            <a:r>
              <a:rPr dirty="0" spc="-10"/>
              <a:t>Роспотребнадзора</a:t>
            </a:r>
            <a:r>
              <a:rPr dirty="0" spc="-15"/>
              <a:t> </a:t>
            </a:r>
            <a:r>
              <a:rPr dirty="0" spc="-5"/>
              <a:t>и</a:t>
            </a:r>
            <a:r>
              <a:rPr dirty="0" spc="-10"/>
              <a:t> Министерство здравоохранения РФ.</a:t>
            </a:r>
          </a:p>
          <a:p>
            <a:pPr marL="4647565" marR="5080" indent="-219075">
              <a:lnSpc>
                <a:spcPts val="1670"/>
              </a:lnSpc>
              <a:spcBef>
                <a:spcPts val="1140"/>
              </a:spcBef>
              <a:buClr>
                <a:srgbClr val="D20001"/>
              </a:buClr>
              <a:buFont typeface="Wingdings"/>
              <a:buChar char=""/>
              <a:tabLst>
                <a:tab pos="4648200" algn="l"/>
              </a:tabLst>
            </a:pPr>
            <a:r>
              <a:rPr dirty="0" spc="-10"/>
              <a:t>Медицинские организации, выявившие </a:t>
            </a:r>
            <a:r>
              <a:rPr dirty="0" spc="-5"/>
              <a:t>случай </a:t>
            </a:r>
            <a:r>
              <a:rPr dirty="0"/>
              <a:t> </a:t>
            </a:r>
            <a:r>
              <a:rPr dirty="0" spc="-10"/>
              <a:t>заболевания </a:t>
            </a:r>
            <a:r>
              <a:rPr dirty="0" spc="-5"/>
              <a:t>(в </a:t>
            </a:r>
            <a:r>
              <a:rPr dirty="0" spc="-10"/>
              <a:t>т.ч. подозрительный), вносят информацию </a:t>
            </a:r>
            <a:r>
              <a:rPr dirty="0" spc="-375"/>
              <a:t> </a:t>
            </a:r>
            <a:r>
              <a:rPr dirty="0" spc="-5"/>
              <a:t>о</a:t>
            </a:r>
            <a:r>
              <a:rPr dirty="0" spc="-15"/>
              <a:t> </a:t>
            </a:r>
            <a:r>
              <a:rPr dirty="0" spc="-10"/>
              <a:t>нем </a:t>
            </a:r>
            <a:r>
              <a:rPr dirty="0" spc="-5"/>
              <a:t>в</a:t>
            </a:r>
            <a:r>
              <a:rPr dirty="0" spc="-15"/>
              <a:t> </a:t>
            </a:r>
            <a:r>
              <a:rPr dirty="0" spc="-10"/>
              <a:t>информационную </a:t>
            </a:r>
            <a:r>
              <a:rPr dirty="0" spc="-5"/>
              <a:t>систему</a:t>
            </a:r>
            <a:r>
              <a:rPr dirty="0" spc="-20"/>
              <a:t> </a:t>
            </a:r>
            <a:r>
              <a:rPr dirty="0" spc="-10"/>
              <a:t>(https://ncov.ncmbr.ru)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270122" y="7167653"/>
            <a:ext cx="215265" cy="2298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15">
                <a:solidFill>
                  <a:srgbClr val="8F8F8F"/>
                </a:solidFill>
                <a:latin typeface="Arial"/>
                <a:cs typeface="Arial"/>
              </a:rPr>
              <a:t>19</a:t>
            </a:r>
            <a:endParaRPr sz="135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56801" y="167922"/>
            <a:ext cx="685560" cy="77794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4974" y="260781"/>
            <a:ext cx="6029325" cy="6915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620"/>
              </a:lnSpc>
              <a:spcBef>
                <a:spcPts val="100"/>
              </a:spcBef>
            </a:pPr>
            <a:r>
              <a:rPr dirty="0" spc="-5">
                <a:solidFill>
                  <a:srgbClr val="D20001"/>
                </a:solidFill>
              </a:rPr>
              <a:t>Ссылка</a:t>
            </a:r>
            <a:r>
              <a:rPr dirty="0" spc="-35">
                <a:solidFill>
                  <a:srgbClr val="D20001"/>
                </a:solidFill>
              </a:rPr>
              <a:t> </a:t>
            </a:r>
            <a:r>
              <a:rPr dirty="0">
                <a:solidFill>
                  <a:srgbClr val="D20001"/>
                </a:solidFill>
              </a:rPr>
              <a:t>на</a:t>
            </a:r>
            <a:r>
              <a:rPr dirty="0" spc="-35">
                <a:solidFill>
                  <a:srgbClr val="D20001"/>
                </a:solidFill>
              </a:rPr>
              <a:t> </a:t>
            </a:r>
            <a:r>
              <a:rPr dirty="0" spc="-5">
                <a:solidFill>
                  <a:srgbClr val="D20001"/>
                </a:solidFill>
              </a:rPr>
              <a:t>скачивание</a:t>
            </a:r>
          </a:p>
          <a:p>
            <a:pPr marL="12700">
              <a:lnSpc>
                <a:spcPts val="2620"/>
              </a:lnSpc>
            </a:pPr>
            <a:r>
              <a:rPr dirty="0" spc="-5"/>
              <a:t>Временных</a:t>
            </a:r>
            <a:r>
              <a:rPr dirty="0" spc="-25"/>
              <a:t> </a:t>
            </a:r>
            <a:r>
              <a:rPr dirty="0" spc="-5"/>
              <a:t>методических</a:t>
            </a:r>
            <a:r>
              <a:rPr dirty="0" spc="-20"/>
              <a:t> </a:t>
            </a:r>
            <a:r>
              <a:rPr dirty="0" spc="-10"/>
              <a:t>рекомендаций</a:t>
            </a:r>
          </a:p>
        </p:txBody>
      </p:sp>
      <p:grpSp>
        <p:nvGrpSpPr>
          <p:cNvPr id="5" name="object 5" descr=""/>
          <p:cNvGrpSpPr/>
          <p:nvPr/>
        </p:nvGrpSpPr>
        <p:grpSpPr>
          <a:xfrm>
            <a:off x="427685" y="1041136"/>
            <a:ext cx="4329430" cy="37465"/>
            <a:chOff x="427685" y="1041136"/>
            <a:chExt cx="4329430" cy="37465"/>
          </a:xfrm>
        </p:grpSpPr>
        <p:sp>
          <p:nvSpPr>
            <p:cNvPr id="6" name="object 6" descr=""/>
            <p:cNvSpPr/>
            <p:nvPr/>
          </p:nvSpPr>
          <p:spPr>
            <a:xfrm>
              <a:off x="428028" y="1073594"/>
              <a:ext cx="4328795" cy="0"/>
            </a:xfrm>
            <a:custGeom>
              <a:avLst/>
              <a:gdLst/>
              <a:ahLst/>
              <a:cxnLst/>
              <a:rect l="l" t="t" r="r" b="b"/>
              <a:pathLst>
                <a:path w="4328795" h="0">
                  <a:moveTo>
                    <a:pt x="0" y="0"/>
                  </a:moveTo>
                  <a:lnTo>
                    <a:pt x="4328769" y="0"/>
                  </a:lnTo>
                </a:path>
              </a:pathLst>
            </a:custGeom>
            <a:ln w="9491">
              <a:solidFill>
                <a:srgbClr val="56565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27685" y="1058659"/>
              <a:ext cx="1564005" cy="0"/>
            </a:xfrm>
            <a:custGeom>
              <a:avLst/>
              <a:gdLst/>
              <a:ahLst/>
              <a:cxnLst/>
              <a:rect l="l" t="t" r="r" b="b"/>
              <a:pathLst>
                <a:path w="1564005" h="0">
                  <a:moveTo>
                    <a:pt x="0" y="0"/>
                  </a:moveTo>
                  <a:lnTo>
                    <a:pt x="1563636" y="0"/>
                  </a:lnTo>
                </a:path>
              </a:pathLst>
            </a:custGeom>
            <a:ln w="35044">
              <a:solidFill>
                <a:srgbClr val="D2000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9980" y="4067173"/>
            <a:ext cx="2699556" cy="2699556"/>
          </a:xfrm>
          <a:prstGeom prst="rect">
            <a:avLst/>
          </a:prstGeom>
        </p:spPr>
      </p:pic>
      <p:grpSp>
        <p:nvGrpSpPr>
          <p:cNvPr id="9" name="object 9" descr=""/>
          <p:cNvGrpSpPr/>
          <p:nvPr/>
        </p:nvGrpSpPr>
        <p:grpSpPr>
          <a:xfrm>
            <a:off x="4907553" y="1396689"/>
            <a:ext cx="5257800" cy="5307965"/>
            <a:chOff x="4907553" y="1396689"/>
            <a:chExt cx="5257800" cy="5307965"/>
          </a:xfrm>
        </p:grpSpPr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11927" y="1401055"/>
              <a:ext cx="5248664" cy="5299041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4909743" y="1398879"/>
              <a:ext cx="5253355" cy="5303520"/>
            </a:xfrm>
            <a:custGeom>
              <a:avLst/>
              <a:gdLst/>
              <a:ahLst/>
              <a:cxnLst/>
              <a:rect l="l" t="t" r="r" b="b"/>
              <a:pathLst>
                <a:path w="5253355" h="5303520">
                  <a:moveTo>
                    <a:pt x="0" y="0"/>
                  </a:moveTo>
                  <a:lnTo>
                    <a:pt x="5253037" y="0"/>
                  </a:lnTo>
                  <a:lnTo>
                    <a:pt x="5253037" y="5303392"/>
                  </a:lnTo>
                  <a:lnTo>
                    <a:pt x="0" y="5303392"/>
                  </a:lnTo>
                  <a:lnTo>
                    <a:pt x="0" y="0"/>
                  </a:lnTo>
                  <a:close/>
                </a:path>
              </a:pathLst>
            </a:custGeom>
            <a:ln w="438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5014861" y="6294882"/>
              <a:ext cx="4965065" cy="379730"/>
            </a:xfrm>
            <a:custGeom>
              <a:avLst/>
              <a:gdLst/>
              <a:ahLst/>
              <a:cxnLst/>
              <a:rect l="l" t="t" r="r" b="b"/>
              <a:pathLst>
                <a:path w="4965065" h="379729">
                  <a:moveTo>
                    <a:pt x="4964658" y="379666"/>
                  </a:moveTo>
                  <a:lnTo>
                    <a:pt x="0" y="379666"/>
                  </a:lnTo>
                  <a:lnTo>
                    <a:pt x="0" y="0"/>
                  </a:lnTo>
                  <a:lnTo>
                    <a:pt x="4964658" y="0"/>
                  </a:lnTo>
                  <a:lnTo>
                    <a:pt x="4964658" y="379666"/>
                  </a:lnTo>
                  <a:close/>
                </a:path>
              </a:pathLst>
            </a:custGeom>
            <a:solidFill>
              <a:srgbClr val="FFFFFF">
                <a:alpha val="1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5014861" y="6294882"/>
              <a:ext cx="4965065" cy="379730"/>
            </a:xfrm>
            <a:custGeom>
              <a:avLst/>
              <a:gdLst/>
              <a:ahLst/>
              <a:cxnLst/>
              <a:rect l="l" t="t" r="r" b="b"/>
              <a:pathLst>
                <a:path w="4965065" h="379729">
                  <a:moveTo>
                    <a:pt x="0" y="0"/>
                  </a:moveTo>
                  <a:lnTo>
                    <a:pt x="4964658" y="0"/>
                  </a:lnTo>
                  <a:lnTo>
                    <a:pt x="4964658" y="379666"/>
                  </a:lnTo>
                  <a:lnTo>
                    <a:pt x="0" y="379666"/>
                  </a:lnTo>
                  <a:lnTo>
                    <a:pt x="0" y="0"/>
                  </a:lnTo>
                  <a:close/>
                </a:path>
              </a:pathLst>
            </a:custGeom>
            <a:ln w="58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99794" y="6348190"/>
              <a:ext cx="326353" cy="326353"/>
            </a:xfrm>
            <a:prstGeom prst="rect">
              <a:avLst/>
            </a:prstGeom>
          </p:spPr>
        </p:pic>
      </p:grpSp>
      <p:sp>
        <p:nvSpPr>
          <p:cNvPr id="15" name="object 15" descr=""/>
          <p:cNvSpPr txBox="1"/>
          <p:nvPr/>
        </p:nvSpPr>
        <p:spPr>
          <a:xfrm>
            <a:off x="462868" y="1473654"/>
            <a:ext cx="4048760" cy="11671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839"/>
              </a:lnSpc>
              <a:spcBef>
                <a:spcPts val="125"/>
              </a:spcBef>
            </a:pPr>
            <a:r>
              <a:rPr dirty="0" sz="1600" spc="10">
                <a:solidFill>
                  <a:srgbClr val="353535"/>
                </a:solidFill>
                <a:latin typeface="Arial"/>
                <a:cs typeface="Arial"/>
              </a:rPr>
              <a:t>Временные</a:t>
            </a:r>
            <a:r>
              <a:rPr dirty="0" sz="160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600" spc="10">
                <a:solidFill>
                  <a:srgbClr val="353535"/>
                </a:solidFill>
                <a:latin typeface="Arial"/>
                <a:cs typeface="Arial"/>
              </a:rPr>
              <a:t>методические</a:t>
            </a:r>
            <a:r>
              <a:rPr dirty="0" sz="16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600" spc="5">
                <a:solidFill>
                  <a:srgbClr val="353535"/>
                </a:solidFill>
                <a:latin typeface="Arial"/>
                <a:cs typeface="Arial"/>
              </a:rPr>
              <a:t>рекомендации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ts val="1760"/>
              </a:lnSpc>
              <a:spcBef>
                <a:spcPts val="110"/>
              </a:spcBef>
            </a:pPr>
            <a:r>
              <a:rPr dirty="0" sz="1600" spc="10">
                <a:solidFill>
                  <a:srgbClr val="353535"/>
                </a:solidFill>
                <a:latin typeface="Arial"/>
                <a:cs typeface="Arial"/>
              </a:rPr>
              <a:t>«</a:t>
            </a:r>
            <a:r>
              <a:rPr dirty="0" sz="1600" spc="10" i="1">
                <a:solidFill>
                  <a:srgbClr val="353535"/>
                </a:solidFill>
                <a:latin typeface="Arial"/>
                <a:cs typeface="Arial"/>
              </a:rPr>
              <a:t>Профилактика, диагностика </a:t>
            </a:r>
            <a:r>
              <a:rPr dirty="0" sz="1600" spc="15" i="1">
                <a:solidFill>
                  <a:srgbClr val="353535"/>
                </a:solidFill>
                <a:latin typeface="Arial"/>
                <a:cs typeface="Arial"/>
              </a:rPr>
              <a:t>и </a:t>
            </a:r>
            <a:r>
              <a:rPr dirty="0" sz="1600" spc="5" i="1">
                <a:solidFill>
                  <a:srgbClr val="353535"/>
                </a:solidFill>
                <a:latin typeface="Arial"/>
                <a:cs typeface="Arial"/>
              </a:rPr>
              <a:t>лечение </a:t>
            </a:r>
            <a:r>
              <a:rPr dirty="0" sz="1600" spc="-430" i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600" spc="10" i="1">
                <a:solidFill>
                  <a:srgbClr val="353535"/>
                </a:solidFill>
                <a:latin typeface="Arial"/>
                <a:cs typeface="Arial"/>
              </a:rPr>
              <a:t>новой</a:t>
            </a:r>
            <a:r>
              <a:rPr dirty="0" sz="1600" spc="-5" i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600" spc="10" i="1">
                <a:solidFill>
                  <a:srgbClr val="353535"/>
                </a:solidFill>
                <a:latin typeface="Arial"/>
                <a:cs typeface="Arial"/>
              </a:rPr>
              <a:t>коронавирусной</a:t>
            </a:r>
            <a:r>
              <a:rPr dirty="0" sz="1600" i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600" spc="10" i="1">
                <a:solidFill>
                  <a:srgbClr val="353535"/>
                </a:solidFill>
                <a:latin typeface="Arial"/>
                <a:cs typeface="Arial"/>
              </a:rPr>
              <a:t>инфекции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dirty="0" sz="1600" spc="10" i="1">
                <a:solidFill>
                  <a:srgbClr val="353535"/>
                </a:solidFill>
                <a:latin typeface="Arial"/>
                <a:cs typeface="Arial"/>
              </a:rPr>
              <a:t>(COVID-19)</a:t>
            </a:r>
            <a:r>
              <a:rPr dirty="0" sz="1600" spc="10">
                <a:solidFill>
                  <a:srgbClr val="353535"/>
                </a:solidFill>
                <a:latin typeface="Arial"/>
                <a:cs typeface="Arial"/>
              </a:rPr>
              <a:t>»</a:t>
            </a:r>
            <a:r>
              <a:rPr dirty="0" sz="160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600" spc="10">
                <a:solidFill>
                  <a:srgbClr val="353535"/>
                </a:solidFill>
                <a:latin typeface="Arial"/>
                <a:cs typeface="Arial"/>
              </a:rPr>
              <a:t>размещены</a:t>
            </a:r>
            <a:r>
              <a:rPr dirty="0" sz="160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600" spc="10">
                <a:solidFill>
                  <a:srgbClr val="353535"/>
                </a:solidFill>
                <a:latin typeface="Arial"/>
                <a:cs typeface="Arial"/>
              </a:rPr>
              <a:t>на</a:t>
            </a:r>
            <a:r>
              <a:rPr dirty="0" sz="160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600" spc="10">
                <a:solidFill>
                  <a:srgbClr val="353535"/>
                </a:solidFill>
                <a:latin typeface="Arial"/>
                <a:cs typeface="Arial"/>
              </a:rPr>
              <a:t>сайте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839"/>
              </a:lnSpc>
            </a:pPr>
            <a:r>
              <a:rPr dirty="0" sz="1600" spc="15">
                <a:solidFill>
                  <a:srgbClr val="353535"/>
                </a:solidFill>
                <a:latin typeface="Arial"/>
                <a:cs typeface="Arial"/>
              </a:rPr>
              <a:t>Минздрава</a:t>
            </a:r>
            <a:r>
              <a:rPr dirty="0" sz="1600" spc="-2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600" spc="10">
                <a:solidFill>
                  <a:srgbClr val="353535"/>
                </a:solidFill>
                <a:latin typeface="Arial"/>
                <a:cs typeface="Arial"/>
              </a:rPr>
              <a:t>России</a:t>
            </a:r>
            <a:r>
              <a:rPr dirty="0" sz="16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u="heavy" sz="1600" spc="1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rosminzdrav.ru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62868" y="3484462"/>
            <a:ext cx="1953260" cy="2736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600" spc="10" b="1">
                <a:solidFill>
                  <a:srgbClr val="353535"/>
                </a:solidFill>
                <a:latin typeface="Arial"/>
                <a:cs typeface="Arial"/>
              </a:rPr>
              <a:t>QR-КОД</a:t>
            </a:r>
            <a:r>
              <a:rPr dirty="0" sz="1600" spc="-3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600" spc="10" b="1">
                <a:solidFill>
                  <a:srgbClr val="353535"/>
                </a:solidFill>
                <a:latin typeface="Arial"/>
                <a:cs typeface="Arial"/>
              </a:rPr>
              <a:t>-ССЫЛКА: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826826" y="7237305"/>
            <a:ext cx="3973195" cy="1568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50">
                <a:solidFill>
                  <a:srgbClr val="1F1F1F"/>
                </a:solidFill>
                <a:latin typeface="Arial"/>
                <a:cs typeface="Arial"/>
              </a:rPr>
              <a:t>использованы</a:t>
            </a:r>
            <a:r>
              <a:rPr dirty="0" sz="850" spc="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F1F1F"/>
                </a:solidFill>
                <a:latin typeface="Arial"/>
                <a:cs typeface="Arial"/>
              </a:rPr>
              <a:t>изображения</a:t>
            </a:r>
            <a:r>
              <a:rPr dirty="0" sz="850" spc="1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F1F1F"/>
                </a:solidFill>
                <a:latin typeface="Arial"/>
                <a:cs typeface="Arial"/>
              </a:rPr>
              <a:t>из</a:t>
            </a:r>
            <a:r>
              <a:rPr dirty="0" sz="850" spc="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F1F1F"/>
                </a:solidFill>
                <a:latin typeface="Arial"/>
                <a:cs typeface="Arial"/>
              </a:rPr>
              <a:t>источника: phil.cdc.gov/Details.aspx?pid=23312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56801" y="167922"/>
            <a:ext cx="685560" cy="777949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026916" y="260781"/>
            <a:ext cx="5156835" cy="691515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12700" marR="5080">
              <a:lnSpc>
                <a:spcPts val="2480"/>
              </a:lnSpc>
              <a:spcBef>
                <a:spcPts val="415"/>
              </a:spcBef>
            </a:pPr>
            <a:r>
              <a:rPr dirty="0" sz="2300" spc="-5" b="1">
                <a:solidFill>
                  <a:srgbClr val="D20001"/>
                </a:solidFill>
                <a:latin typeface="Arial"/>
                <a:cs typeface="Arial"/>
              </a:rPr>
              <a:t>Возникновение </a:t>
            </a:r>
            <a:r>
              <a:rPr dirty="0" sz="2300" b="1">
                <a:solidFill>
                  <a:srgbClr val="D20001"/>
                </a:solidFill>
                <a:latin typeface="Arial"/>
                <a:cs typeface="Arial"/>
              </a:rPr>
              <a:t>и </a:t>
            </a:r>
            <a:r>
              <a:rPr dirty="0" sz="2300" spc="-5" b="1">
                <a:solidFill>
                  <a:srgbClr val="D20001"/>
                </a:solidFill>
                <a:latin typeface="Arial"/>
                <a:cs typeface="Arial"/>
              </a:rPr>
              <a:t>распространение </a:t>
            </a:r>
            <a:r>
              <a:rPr dirty="0" sz="2300" spc="-625" b="1">
                <a:solidFill>
                  <a:srgbClr val="D20001"/>
                </a:solidFill>
                <a:latin typeface="Arial"/>
                <a:cs typeface="Arial"/>
              </a:rPr>
              <a:t> </a:t>
            </a:r>
            <a:r>
              <a:rPr dirty="0" sz="2300" b="1">
                <a:solidFill>
                  <a:srgbClr val="353535"/>
                </a:solidFill>
                <a:latin typeface="Arial"/>
                <a:cs typeface="Arial"/>
              </a:rPr>
              <a:t>новой</a:t>
            </a:r>
            <a:r>
              <a:rPr dirty="0" sz="2300" spc="-1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2300" spc="-10" b="1">
                <a:solidFill>
                  <a:srgbClr val="353535"/>
                </a:solidFill>
                <a:latin typeface="Arial"/>
                <a:cs typeface="Arial"/>
              </a:rPr>
              <a:t>коронавирусной</a:t>
            </a:r>
            <a:r>
              <a:rPr dirty="0" sz="2300" spc="-1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2300" spc="-5" b="1">
                <a:solidFill>
                  <a:srgbClr val="353535"/>
                </a:solidFill>
                <a:latin typeface="Arial"/>
                <a:cs typeface="Arial"/>
              </a:rPr>
              <a:t>инфекции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427685" y="1041136"/>
            <a:ext cx="5768340" cy="37465"/>
            <a:chOff x="427685" y="1041136"/>
            <a:chExt cx="5768340" cy="37465"/>
          </a:xfrm>
        </p:grpSpPr>
        <p:sp>
          <p:nvSpPr>
            <p:cNvPr id="5" name="object 5" descr=""/>
            <p:cNvSpPr/>
            <p:nvPr/>
          </p:nvSpPr>
          <p:spPr>
            <a:xfrm>
              <a:off x="428028" y="1073594"/>
              <a:ext cx="5768340" cy="0"/>
            </a:xfrm>
            <a:custGeom>
              <a:avLst/>
              <a:gdLst/>
              <a:ahLst/>
              <a:cxnLst/>
              <a:rect l="l" t="t" r="r" b="b"/>
              <a:pathLst>
                <a:path w="5768340" h="0">
                  <a:moveTo>
                    <a:pt x="0" y="0"/>
                  </a:moveTo>
                  <a:lnTo>
                    <a:pt x="5767781" y="0"/>
                  </a:lnTo>
                </a:path>
              </a:pathLst>
            </a:custGeom>
            <a:ln w="9491">
              <a:solidFill>
                <a:srgbClr val="56565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27685" y="1058659"/>
              <a:ext cx="1564005" cy="0"/>
            </a:xfrm>
            <a:custGeom>
              <a:avLst/>
              <a:gdLst/>
              <a:ahLst/>
              <a:cxnLst/>
              <a:rect l="l" t="t" r="r" b="b"/>
              <a:pathLst>
                <a:path w="1564005" h="0">
                  <a:moveTo>
                    <a:pt x="0" y="0"/>
                  </a:moveTo>
                  <a:lnTo>
                    <a:pt x="1563636" y="0"/>
                  </a:lnTo>
                </a:path>
              </a:pathLst>
            </a:custGeom>
            <a:ln w="35044">
              <a:solidFill>
                <a:srgbClr val="D2000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67079" y="285605"/>
            <a:ext cx="441959" cy="31750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900" spc="5"/>
              <a:t>п</a:t>
            </a:r>
            <a:r>
              <a:rPr dirty="0" sz="1900"/>
              <a:t>.1.</a:t>
            </a:r>
            <a:endParaRPr sz="1900"/>
          </a:p>
        </p:txBody>
      </p:sp>
      <p:sp>
        <p:nvSpPr>
          <p:cNvPr id="8" name="object 8" descr=""/>
          <p:cNvSpPr/>
          <p:nvPr/>
        </p:nvSpPr>
        <p:spPr>
          <a:xfrm>
            <a:off x="6838657" y="1152817"/>
            <a:ext cx="3401695" cy="2056764"/>
          </a:xfrm>
          <a:custGeom>
            <a:avLst/>
            <a:gdLst/>
            <a:ahLst/>
            <a:cxnLst/>
            <a:rect l="l" t="t" r="r" b="b"/>
            <a:pathLst>
              <a:path w="3401695" h="2056764">
                <a:moveTo>
                  <a:pt x="3306064" y="2056714"/>
                </a:moveTo>
                <a:lnTo>
                  <a:pt x="95440" y="2056714"/>
                </a:lnTo>
                <a:lnTo>
                  <a:pt x="58282" y="2049214"/>
                </a:lnTo>
                <a:lnTo>
                  <a:pt x="27946" y="2028755"/>
                </a:lnTo>
                <a:lnTo>
                  <a:pt x="7497" y="1998399"/>
                </a:lnTo>
                <a:lnTo>
                  <a:pt x="0" y="1961210"/>
                </a:lnTo>
                <a:lnTo>
                  <a:pt x="0" y="95453"/>
                </a:lnTo>
                <a:lnTo>
                  <a:pt x="7497" y="58292"/>
                </a:lnTo>
                <a:lnTo>
                  <a:pt x="27946" y="27952"/>
                </a:lnTo>
                <a:lnTo>
                  <a:pt x="58282" y="7499"/>
                </a:lnTo>
                <a:lnTo>
                  <a:pt x="95440" y="0"/>
                </a:lnTo>
                <a:lnTo>
                  <a:pt x="3306064" y="0"/>
                </a:lnTo>
                <a:lnTo>
                  <a:pt x="3343222" y="7499"/>
                </a:lnTo>
                <a:lnTo>
                  <a:pt x="3373558" y="27952"/>
                </a:lnTo>
                <a:lnTo>
                  <a:pt x="3394007" y="58292"/>
                </a:lnTo>
                <a:lnTo>
                  <a:pt x="3401504" y="95453"/>
                </a:lnTo>
                <a:lnTo>
                  <a:pt x="3401504" y="1961210"/>
                </a:lnTo>
                <a:lnTo>
                  <a:pt x="3394007" y="1998399"/>
                </a:lnTo>
                <a:lnTo>
                  <a:pt x="3373558" y="2028755"/>
                </a:lnTo>
                <a:lnTo>
                  <a:pt x="3343222" y="2049214"/>
                </a:lnTo>
                <a:lnTo>
                  <a:pt x="3306064" y="2056714"/>
                </a:lnTo>
                <a:close/>
              </a:path>
            </a:pathLst>
          </a:custGeom>
          <a:solidFill>
            <a:srgbClr val="FFDDD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9" name="object 9" descr=""/>
          <p:cNvGrpSpPr/>
          <p:nvPr/>
        </p:nvGrpSpPr>
        <p:grpSpPr>
          <a:xfrm>
            <a:off x="6838657" y="3534422"/>
            <a:ext cx="3410585" cy="3536315"/>
            <a:chOff x="6838657" y="3534422"/>
            <a:chExt cx="3410585" cy="3536315"/>
          </a:xfrm>
        </p:grpSpPr>
        <p:sp>
          <p:nvSpPr>
            <p:cNvPr id="10" name="object 10" descr=""/>
            <p:cNvSpPr/>
            <p:nvPr/>
          </p:nvSpPr>
          <p:spPr>
            <a:xfrm>
              <a:off x="6838657" y="3756317"/>
              <a:ext cx="3401695" cy="3314065"/>
            </a:xfrm>
            <a:custGeom>
              <a:avLst/>
              <a:gdLst/>
              <a:ahLst/>
              <a:cxnLst/>
              <a:rect l="l" t="t" r="r" b="b"/>
              <a:pathLst>
                <a:path w="3401695" h="3314065">
                  <a:moveTo>
                    <a:pt x="3247720" y="3313963"/>
                  </a:moveTo>
                  <a:lnTo>
                    <a:pt x="153784" y="3313963"/>
                  </a:lnTo>
                  <a:lnTo>
                    <a:pt x="105174" y="3306117"/>
                  </a:lnTo>
                  <a:lnTo>
                    <a:pt x="62959" y="3284271"/>
                  </a:lnTo>
                  <a:lnTo>
                    <a:pt x="29670" y="3250965"/>
                  </a:lnTo>
                  <a:lnTo>
                    <a:pt x="7839" y="3208738"/>
                  </a:lnTo>
                  <a:lnTo>
                    <a:pt x="0" y="3160128"/>
                  </a:lnTo>
                  <a:lnTo>
                    <a:pt x="0" y="153847"/>
                  </a:lnTo>
                  <a:lnTo>
                    <a:pt x="7839" y="105231"/>
                  </a:lnTo>
                  <a:lnTo>
                    <a:pt x="29670" y="63000"/>
                  </a:lnTo>
                  <a:lnTo>
                    <a:pt x="62959" y="29692"/>
                  </a:lnTo>
                  <a:lnTo>
                    <a:pt x="105174" y="7846"/>
                  </a:lnTo>
                  <a:lnTo>
                    <a:pt x="153784" y="0"/>
                  </a:lnTo>
                  <a:lnTo>
                    <a:pt x="3247720" y="0"/>
                  </a:lnTo>
                  <a:lnTo>
                    <a:pt x="3296329" y="7846"/>
                  </a:lnTo>
                  <a:lnTo>
                    <a:pt x="3338545" y="29692"/>
                  </a:lnTo>
                  <a:lnTo>
                    <a:pt x="3371834" y="63000"/>
                  </a:lnTo>
                  <a:lnTo>
                    <a:pt x="3393664" y="105231"/>
                  </a:lnTo>
                  <a:lnTo>
                    <a:pt x="3401504" y="153847"/>
                  </a:lnTo>
                  <a:lnTo>
                    <a:pt x="3401504" y="3160128"/>
                  </a:lnTo>
                  <a:lnTo>
                    <a:pt x="3393664" y="3208738"/>
                  </a:lnTo>
                  <a:lnTo>
                    <a:pt x="3371834" y="3250965"/>
                  </a:lnTo>
                  <a:lnTo>
                    <a:pt x="3338545" y="3284271"/>
                  </a:lnTo>
                  <a:lnTo>
                    <a:pt x="3296329" y="3306117"/>
                  </a:lnTo>
                  <a:lnTo>
                    <a:pt x="3247720" y="3313963"/>
                  </a:lnTo>
                  <a:close/>
                </a:path>
              </a:pathLst>
            </a:custGeom>
            <a:solidFill>
              <a:srgbClr val="DFE3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6846684" y="3534422"/>
              <a:ext cx="3402329" cy="290830"/>
            </a:xfrm>
            <a:custGeom>
              <a:avLst/>
              <a:gdLst/>
              <a:ahLst/>
              <a:cxnLst/>
              <a:rect l="l" t="t" r="r" b="b"/>
              <a:pathLst>
                <a:path w="3402329" h="290829">
                  <a:moveTo>
                    <a:pt x="3402266" y="290563"/>
                  </a:moveTo>
                  <a:lnTo>
                    <a:pt x="0" y="290563"/>
                  </a:lnTo>
                  <a:lnTo>
                    <a:pt x="0" y="0"/>
                  </a:lnTo>
                  <a:lnTo>
                    <a:pt x="3353803" y="0"/>
                  </a:lnTo>
                  <a:lnTo>
                    <a:pt x="3402266" y="48412"/>
                  </a:lnTo>
                  <a:lnTo>
                    <a:pt x="3402266" y="290563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1026916" y="1479191"/>
            <a:ext cx="5041900" cy="81406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95"/>
              </a:spcBef>
            </a:pPr>
            <a:r>
              <a:rPr dirty="0" sz="1700" spc="10" b="1">
                <a:solidFill>
                  <a:srgbClr val="353535"/>
                </a:solidFill>
                <a:latin typeface="Arial"/>
                <a:cs typeface="Arial"/>
              </a:rPr>
              <a:t>Коронавирусы</a:t>
            </a:r>
            <a:r>
              <a:rPr dirty="0" sz="1700" spc="1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565656"/>
                </a:solidFill>
                <a:latin typeface="Arial"/>
                <a:cs typeface="Arial"/>
              </a:rPr>
              <a:t>(</a:t>
            </a:r>
            <a:r>
              <a:rPr dirty="0" sz="1700" spc="5" i="1">
                <a:solidFill>
                  <a:srgbClr val="565656"/>
                </a:solidFill>
                <a:latin typeface="Arial"/>
                <a:cs typeface="Arial"/>
              </a:rPr>
              <a:t>Coronaviridae</a:t>
            </a:r>
            <a:r>
              <a:rPr dirty="0" sz="1700" spc="5">
                <a:solidFill>
                  <a:srgbClr val="565656"/>
                </a:solidFill>
                <a:latin typeface="Arial"/>
                <a:cs typeface="Arial"/>
              </a:rPr>
              <a:t>)</a:t>
            </a:r>
            <a:r>
              <a:rPr dirty="0" sz="170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–это большое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 семейство</a:t>
            </a:r>
            <a:r>
              <a:rPr dirty="0" sz="17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РНК-содержащих</a:t>
            </a:r>
            <a:r>
              <a:rPr dirty="0" sz="17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вирусов,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 способных </a:t>
            </a:r>
            <a:r>
              <a:rPr dirty="0" sz="1700" spc="-45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инфицировать</a:t>
            </a:r>
            <a:r>
              <a:rPr dirty="0" sz="17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человека</a:t>
            </a:r>
            <a:r>
              <a:rPr dirty="0" sz="17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и</a:t>
            </a:r>
            <a:r>
              <a:rPr dirty="0" sz="17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некоторых животных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026916" y="2745604"/>
            <a:ext cx="4993640" cy="5956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до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2002</a:t>
            </a:r>
            <a:r>
              <a:rPr dirty="0" sz="1250" spc="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года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коронавирусы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рассматривались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в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качестве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агентов,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вызывающих</a:t>
            </a:r>
            <a:r>
              <a:rPr dirty="0" sz="1250" spc="1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нетяжелые</a:t>
            </a:r>
            <a:r>
              <a:rPr dirty="0" sz="1250" spc="1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заболевания</a:t>
            </a:r>
            <a:r>
              <a:rPr dirty="0" sz="1250" spc="2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верхних</a:t>
            </a:r>
            <a:r>
              <a:rPr dirty="0" sz="1250" spc="1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дыхательных</a:t>
            </a:r>
            <a:r>
              <a:rPr dirty="0" sz="1250" spc="2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путей </a:t>
            </a:r>
            <a:r>
              <a:rPr dirty="0" sz="1250" spc="-33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с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крайне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редкими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летальными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 исходами.</a:t>
            </a:r>
            <a:endParaRPr sz="125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026916" y="3505027"/>
            <a:ext cx="5354955" cy="7854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495"/>
              </a:lnSpc>
              <a:spcBef>
                <a:spcPts val="95"/>
              </a:spcBef>
            </a:pP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эпидемия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атипичной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пневмонии,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вызванная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коронавирусом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 b="1">
                <a:solidFill>
                  <a:srgbClr val="565656"/>
                </a:solidFill>
                <a:latin typeface="Arial"/>
                <a:cs typeface="Arial"/>
              </a:rPr>
              <a:t>SARS-CoV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.</a:t>
            </a:r>
            <a:endParaRPr sz="1250">
              <a:latin typeface="Arial"/>
              <a:cs typeface="Arial"/>
            </a:endParaRPr>
          </a:p>
          <a:p>
            <a:pPr marL="12700" marR="283845">
              <a:lnSpc>
                <a:spcPts val="1490"/>
              </a:lnSpc>
              <a:spcBef>
                <a:spcPts val="55"/>
              </a:spcBef>
            </a:pP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За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период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эпидемии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в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37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странах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зарегистрировано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&gt;8000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случаев, </a:t>
            </a:r>
            <a:r>
              <a:rPr dirty="0" sz="1250" spc="-33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из них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774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со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смертельным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исходом.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С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 2004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г.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новых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случаев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не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зарегистрировано</a:t>
            </a:r>
            <a:endParaRPr sz="125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026916" y="4454152"/>
            <a:ext cx="4989830" cy="7854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появился коронавирус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 b="1">
                <a:solidFill>
                  <a:srgbClr val="565656"/>
                </a:solidFill>
                <a:latin typeface="Arial"/>
                <a:cs typeface="Arial"/>
              </a:rPr>
              <a:t>MERS-CoV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,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возбудитель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ближневосточного </a:t>
            </a:r>
            <a:r>
              <a:rPr dirty="0" sz="1250" spc="-33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респираторного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синдрома</a:t>
            </a:r>
            <a:r>
              <a:rPr dirty="0" sz="1250" spc="-1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(MERS). Циркулирует по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н.в.</a:t>
            </a:r>
            <a:endParaRPr sz="1250">
              <a:latin typeface="Arial"/>
              <a:cs typeface="Arial"/>
            </a:endParaRPr>
          </a:p>
          <a:p>
            <a:pPr marL="12700" marR="19685">
              <a:lnSpc>
                <a:spcPts val="1490"/>
              </a:lnSpc>
              <a:spcBef>
                <a:spcPts val="50"/>
              </a:spcBef>
            </a:pP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Зарегистрировано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 2519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случаев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заболеваний,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из них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более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 866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со </a:t>
            </a:r>
            <a:r>
              <a:rPr dirty="0" sz="1250" spc="-33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смертельным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 исходом.</a:t>
            </a:r>
            <a:endParaRPr sz="125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026916" y="5403460"/>
            <a:ext cx="5635625" cy="13550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48590">
              <a:lnSpc>
                <a:spcPct val="100000"/>
              </a:lnSpc>
              <a:spcBef>
                <a:spcPts val="95"/>
              </a:spcBef>
            </a:pP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появился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коронавирус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 b="1">
                <a:solidFill>
                  <a:srgbClr val="565656"/>
                </a:solidFill>
                <a:latin typeface="Arial"/>
                <a:cs typeface="Arial"/>
              </a:rPr>
              <a:t>SARS-CoV-2,</a:t>
            </a:r>
            <a:r>
              <a:rPr dirty="0" sz="1250" spc="10" b="1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первоначальный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источник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инфекции </a:t>
            </a:r>
            <a:r>
              <a:rPr dirty="0" sz="1250" spc="-33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не установлен.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Первые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случаи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заболевания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могли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быть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связаны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ts val="1485"/>
              </a:lnSpc>
            </a:pP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с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посещением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рынка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 морепродуктов в г. Ухань</a:t>
            </a:r>
            <a:r>
              <a:rPr dirty="0" sz="1250" spc="-2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(провинция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Хубэй,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 КНР).</a:t>
            </a:r>
            <a:endParaRPr sz="1250">
              <a:latin typeface="Arial"/>
              <a:cs typeface="Arial"/>
            </a:endParaRPr>
          </a:p>
          <a:p>
            <a:pPr marL="12700" marR="5080">
              <a:lnSpc>
                <a:spcPts val="1500"/>
              </a:lnSpc>
              <a:spcBef>
                <a:spcPts val="50"/>
              </a:spcBef>
            </a:pP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В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настоящее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время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основным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источником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инфекции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является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больной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человек,</a:t>
            </a:r>
            <a:r>
              <a:rPr dirty="0" sz="1250" spc="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в</a:t>
            </a:r>
            <a:r>
              <a:rPr dirty="0" sz="1250" spc="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том</a:t>
            </a:r>
            <a:r>
              <a:rPr dirty="0" sz="1250" spc="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числе</a:t>
            </a:r>
            <a:r>
              <a:rPr dirty="0" sz="1250" spc="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находящийся</a:t>
            </a:r>
            <a:r>
              <a:rPr dirty="0" sz="1250" spc="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в</a:t>
            </a:r>
            <a:r>
              <a:rPr dirty="0" sz="1250" spc="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инкубационном</a:t>
            </a:r>
            <a:r>
              <a:rPr dirty="0" sz="1250" spc="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периоде</a:t>
            </a:r>
            <a:r>
              <a:rPr dirty="0" sz="1250" spc="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заболевания. </a:t>
            </a:r>
            <a:r>
              <a:rPr dirty="0" sz="1250" spc="-33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Установлена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роль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инфекции,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вызванной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SARS-CoV-2,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ts val="1435"/>
              </a:lnSpc>
            </a:pP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как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инфекции,</a:t>
            </a:r>
            <a:r>
              <a:rPr dirty="0" sz="1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связанной</a:t>
            </a:r>
            <a:r>
              <a:rPr dirty="0" sz="1250" spc="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565656"/>
                </a:solidFill>
                <a:latin typeface="Arial"/>
                <a:cs typeface="Arial"/>
              </a:rPr>
              <a:t>с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оказанием</a:t>
            </a:r>
            <a:r>
              <a:rPr dirty="0" sz="1250" spc="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медицинской</a:t>
            </a:r>
            <a:r>
              <a:rPr dirty="0" sz="1250" spc="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65656"/>
                </a:solidFill>
                <a:latin typeface="Arial"/>
                <a:cs typeface="Arial"/>
              </a:rPr>
              <a:t>помощи</a:t>
            </a:r>
            <a:endParaRPr sz="125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7025268" y="1254747"/>
            <a:ext cx="1276350" cy="2298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00" spc="15" b="1">
                <a:solidFill>
                  <a:srgbClr val="D20001"/>
                </a:solidFill>
                <a:latin typeface="Arial"/>
                <a:cs typeface="Arial"/>
              </a:rPr>
              <a:t>Пути</a:t>
            </a:r>
            <a:r>
              <a:rPr dirty="0" sz="1300" spc="-50" b="1">
                <a:solidFill>
                  <a:srgbClr val="D20001"/>
                </a:solidFill>
                <a:latin typeface="Arial"/>
                <a:cs typeface="Arial"/>
              </a:rPr>
              <a:t> </a:t>
            </a:r>
            <a:r>
              <a:rPr dirty="0" sz="1300" spc="20" b="1">
                <a:solidFill>
                  <a:srgbClr val="D20001"/>
                </a:solidFill>
                <a:latin typeface="Arial"/>
                <a:cs typeface="Arial"/>
              </a:rPr>
              <a:t>передачи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025268" y="1356961"/>
            <a:ext cx="102235" cy="901700"/>
          </a:xfrm>
          <a:prstGeom prst="rect">
            <a:avLst/>
          </a:prstGeom>
        </p:spPr>
        <p:txBody>
          <a:bodyPr wrap="square" lIns="0" tIns="1035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700" spc="5">
                <a:solidFill>
                  <a:srgbClr val="D20001"/>
                </a:solidFill>
                <a:latin typeface="Arial"/>
                <a:cs typeface="Arial"/>
              </a:rPr>
              <a:t>•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ts val="1710"/>
              </a:lnSpc>
              <a:spcBef>
                <a:spcPts val="715"/>
              </a:spcBef>
            </a:pPr>
            <a:r>
              <a:rPr dirty="0" sz="1700" spc="5">
                <a:solidFill>
                  <a:srgbClr val="D20001"/>
                </a:solidFill>
                <a:latin typeface="Arial"/>
                <a:cs typeface="Arial"/>
              </a:rPr>
              <a:t>•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ts val="1710"/>
              </a:lnSpc>
            </a:pPr>
            <a:r>
              <a:rPr dirty="0" sz="1700" spc="5">
                <a:solidFill>
                  <a:srgbClr val="D20001"/>
                </a:solidFill>
                <a:latin typeface="Arial"/>
                <a:cs typeface="Arial"/>
              </a:rPr>
              <a:t>•</a:t>
            </a:r>
            <a:endParaRPr sz="17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7209983" y="1492029"/>
            <a:ext cx="2233295" cy="726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-5">
                <a:solidFill>
                  <a:srgbClr val="353535"/>
                </a:solidFill>
                <a:latin typeface="Arial"/>
                <a:cs typeface="Arial"/>
              </a:rPr>
              <a:t>воздушно-капельный</a:t>
            </a:r>
            <a:endParaRPr sz="11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150" spc="-5">
                <a:solidFill>
                  <a:srgbClr val="353535"/>
                </a:solidFill>
                <a:latin typeface="Arial"/>
                <a:cs typeface="Arial"/>
              </a:rPr>
              <a:t>(при кашле, чихании, разговоре) </a:t>
            </a:r>
            <a:r>
              <a:rPr dirty="0" sz="1150" spc="-30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353535"/>
                </a:solidFill>
                <a:latin typeface="Arial"/>
                <a:cs typeface="Arial"/>
              </a:rPr>
              <a:t>воздушно-пылевой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50" spc="-5">
                <a:solidFill>
                  <a:srgbClr val="353535"/>
                </a:solidFill>
                <a:latin typeface="Arial"/>
                <a:cs typeface="Arial"/>
              </a:rPr>
              <a:t>контактный</a:t>
            </a:r>
            <a:endParaRPr sz="115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7025268" y="2262489"/>
            <a:ext cx="2018664" cy="83693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 marR="160020">
              <a:lnSpc>
                <a:spcPct val="109700"/>
              </a:lnSpc>
              <a:spcBef>
                <a:spcPts val="330"/>
              </a:spcBef>
            </a:pPr>
            <a:r>
              <a:rPr dirty="0" sz="1300" spc="15" b="1">
                <a:solidFill>
                  <a:srgbClr val="D20001"/>
                </a:solidFill>
                <a:latin typeface="Arial"/>
                <a:cs typeface="Arial"/>
              </a:rPr>
              <a:t>Факторы </a:t>
            </a:r>
            <a:r>
              <a:rPr dirty="0" sz="1300" spc="20" b="1">
                <a:solidFill>
                  <a:srgbClr val="D20001"/>
                </a:solidFill>
                <a:latin typeface="Arial"/>
                <a:cs typeface="Arial"/>
              </a:rPr>
              <a:t>передачи </a:t>
            </a:r>
            <a:r>
              <a:rPr dirty="0" sz="1300" spc="25" b="1">
                <a:solidFill>
                  <a:srgbClr val="D20001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353535"/>
                </a:solidFill>
                <a:latin typeface="Arial"/>
                <a:cs typeface="Arial"/>
              </a:rPr>
              <a:t>воздух, пищевые продукты </a:t>
            </a:r>
            <a:r>
              <a:rPr dirty="0" sz="1150" spc="-30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>
                <a:solidFill>
                  <a:srgbClr val="353535"/>
                </a:solidFill>
                <a:latin typeface="Arial"/>
                <a:cs typeface="Arial"/>
              </a:rPr>
              <a:t>и</a:t>
            </a:r>
            <a:r>
              <a:rPr dirty="0" sz="115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353535"/>
                </a:solidFill>
                <a:latin typeface="Arial"/>
                <a:cs typeface="Arial"/>
              </a:rPr>
              <a:t>предметы</a:t>
            </a:r>
            <a:r>
              <a:rPr dirty="0" sz="115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353535"/>
                </a:solidFill>
                <a:latin typeface="Arial"/>
                <a:cs typeface="Arial"/>
              </a:rPr>
              <a:t>обихода,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50" spc="-5">
                <a:solidFill>
                  <a:srgbClr val="353535"/>
                </a:solidFill>
                <a:latin typeface="Arial"/>
                <a:cs typeface="Arial"/>
              </a:rPr>
              <a:t>контаминированные</a:t>
            </a:r>
            <a:r>
              <a:rPr dirty="0" sz="1150" spc="-6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353535"/>
                </a:solidFill>
                <a:latin typeface="Arial"/>
                <a:cs typeface="Arial"/>
              </a:rPr>
              <a:t>вирусом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694911" y="2762694"/>
            <a:ext cx="217170" cy="4025265"/>
            <a:chOff x="694911" y="2762694"/>
            <a:chExt cx="217170" cy="4025265"/>
          </a:xfrm>
        </p:grpSpPr>
        <p:sp>
          <p:nvSpPr>
            <p:cNvPr id="22" name="object 22" descr=""/>
            <p:cNvSpPr/>
            <p:nvPr/>
          </p:nvSpPr>
          <p:spPr>
            <a:xfrm>
              <a:off x="761301" y="2762694"/>
              <a:ext cx="83820" cy="4025265"/>
            </a:xfrm>
            <a:custGeom>
              <a:avLst/>
              <a:gdLst/>
              <a:ahLst/>
              <a:cxnLst/>
              <a:rect l="l" t="t" r="r" b="b"/>
              <a:pathLst>
                <a:path w="83819" h="4025265">
                  <a:moveTo>
                    <a:pt x="55511" y="3955897"/>
                  </a:moveTo>
                  <a:lnTo>
                    <a:pt x="27787" y="3955897"/>
                  </a:lnTo>
                  <a:lnTo>
                    <a:pt x="27787" y="0"/>
                  </a:lnTo>
                  <a:lnTo>
                    <a:pt x="55511" y="0"/>
                  </a:lnTo>
                  <a:lnTo>
                    <a:pt x="55511" y="3955897"/>
                  </a:lnTo>
                  <a:close/>
                </a:path>
                <a:path w="83819" h="4025265">
                  <a:moveTo>
                    <a:pt x="41630" y="4025252"/>
                  </a:moveTo>
                  <a:lnTo>
                    <a:pt x="0" y="3942016"/>
                  </a:lnTo>
                  <a:lnTo>
                    <a:pt x="27787" y="3942016"/>
                  </a:lnTo>
                  <a:lnTo>
                    <a:pt x="27787" y="3955897"/>
                  </a:lnTo>
                  <a:lnTo>
                    <a:pt x="76307" y="3955897"/>
                  </a:lnTo>
                  <a:lnTo>
                    <a:pt x="41630" y="4025252"/>
                  </a:lnTo>
                  <a:close/>
                </a:path>
                <a:path w="83819" h="4025265">
                  <a:moveTo>
                    <a:pt x="76307" y="3955897"/>
                  </a:moveTo>
                  <a:lnTo>
                    <a:pt x="55511" y="3955897"/>
                  </a:lnTo>
                  <a:lnTo>
                    <a:pt x="55511" y="3942016"/>
                  </a:lnTo>
                  <a:lnTo>
                    <a:pt x="83248" y="3942016"/>
                  </a:lnTo>
                  <a:lnTo>
                    <a:pt x="76307" y="3955897"/>
                  </a:lnTo>
                  <a:close/>
                </a:path>
              </a:pathLst>
            </a:custGeom>
            <a:solidFill>
              <a:srgbClr val="97979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4911" y="3389089"/>
              <a:ext cx="216829" cy="216841"/>
            </a:xfrm>
            <a:prstGeom prst="rect">
              <a:avLst/>
            </a:prstGeom>
          </p:spPr>
        </p:pic>
        <p:pic>
          <p:nvPicPr>
            <p:cNvPr id="24" name="object 24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4911" y="4679930"/>
              <a:ext cx="216829" cy="216829"/>
            </a:xfrm>
            <a:prstGeom prst="rect">
              <a:avLst/>
            </a:prstGeom>
          </p:spPr>
        </p:pic>
        <p:pic>
          <p:nvPicPr>
            <p:cNvPr id="25" name="object 2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4911" y="5748762"/>
              <a:ext cx="216829" cy="216829"/>
            </a:xfrm>
            <a:prstGeom prst="rect">
              <a:avLst/>
            </a:prstGeom>
          </p:spPr>
        </p:pic>
      </p:grpSp>
      <p:sp>
        <p:nvSpPr>
          <p:cNvPr id="26" name="object 26" descr=""/>
          <p:cNvSpPr txBox="1"/>
          <p:nvPr/>
        </p:nvSpPr>
        <p:spPr>
          <a:xfrm>
            <a:off x="7025268" y="3540071"/>
            <a:ext cx="3027045" cy="33235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500" spc="15" b="1">
                <a:solidFill>
                  <a:srgbClr val="FFFFFF"/>
                </a:solidFill>
                <a:latin typeface="Arial"/>
                <a:cs typeface="Arial"/>
              </a:rPr>
              <a:t>Коронавирус</a:t>
            </a:r>
            <a:r>
              <a:rPr dirty="0" sz="15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15" b="1">
                <a:solidFill>
                  <a:srgbClr val="FFFFFF"/>
                </a:solidFill>
                <a:latin typeface="Arial"/>
                <a:cs typeface="Arial"/>
              </a:rPr>
              <a:t>SARS-CoV-2</a:t>
            </a:r>
            <a:endParaRPr sz="1500">
              <a:latin typeface="Arial"/>
              <a:cs typeface="Arial"/>
            </a:endParaRPr>
          </a:p>
          <a:p>
            <a:pPr marL="12700" marR="205104">
              <a:lnSpc>
                <a:spcPct val="100000"/>
              </a:lnSpc>
              <a:spcBef>
                <a:spcPts val="880"/>
              </a:spcBef>
            </a:pPr>
            <a:r>
              <a:rPr dirty="0" sz="1150" spc="-10" b="1">
                <a:solidFill>
                  <a:srgbClr val="353535"/>
                </a:solidFill>
                <a:latin typeface="Arial"/>
                <a:cs typeface="Arial"/>
              </a:rPr>
              <a:t>Представляет</a:t>
            </a:r>
            <a:r>
              <a:rPr dirty="0" sz="1150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spc="-5" b="1">
                <a:solidFill>
                  <a:srgbClr val="353535"/>
                </a:solidFill>
                <a:latin typeface="Arial"/>
                <a:cs typeface="Arial"/>
              </a:rPr>
              <a:t>собой</a:t>
            </a:r>
            <a:r>
              <a:rPr dirty="0" sz="1150" spc="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spc="-10" b="1">
                <a:solidFill>
                  <a:srgbClr val="353535"/>
                </a:solidFill>
                <a:latin typeface="Arial"/>
                <a:cs typeface="Arial"/>
              </a:rPr>
              <a:t>одноцепочечный </a:t>
            </a:r>
            <a:r>
              <a:rPr dirty="0" sz="1150" spc="-30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spc="-5" b="1">
                <a:solidFill>
                  <a:srgbClr val="353535"/>
                </a:solidFill>
                <a:latin typeface="Arial"/>
                <a:cs typeface="Arial"/>
              </a:rPr>
              <a:t>РНК-содержащий</a:t>
            </a:r>
            <a:r>
              <a:rPr dirty="0" sz="1150" spc="-10" b="1">
                <a:solidFill>
                  <a:srgbClr val="353535"/>
                </a:solidFill>
                <a:latin typeface="Arial"/>
                <a:cs typeface="Arial"/>
              </a:rPr>
              <a:t> вирус,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-5" b="1">
                <a:solidFill>
                  <a:srgbClr val="353535"/>
                </a:solidFill>
                <a:latin typeface="Arial"/>
                <a:cs typeface="Arial"/>
              </a:rPr>
              <a:t>относится</a:t>
            </a:r>
            <a:r>
              <a:rPr dirty="0" sz="1150" spc="-2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353535"/>
                </a:solidFill>
                <a:latin typeface="Arial"/>
                <a:cs typeface="Arial"/>
              </a:rPr>
              <a:t>к</a:t>
            </a:r>
            <a:r>
              <a:rPr dirty="0" sz="1150" spc="-20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spc="-5" b="1">
                <a:solidFill>
                  <a:srgbClr val="353535"/>
                </a:solidFill>
                <a:latin typeface="Arial"/>
                <a:cs typeface="Arial"/>
              </a:rPr>
              <a:t>линии</a:t>
            </a:r>
            <a:r>
              <a:rPr dirty="0" sz="1150" spc="-20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spc="-5" b="1">
                <a:solidFill>
                  <a:srgbClr val="353535"/>
                </a:solidFill>
                <a:latin typeface="Arial"/>
                <a:cs typeface="Arial"/>
              </a:rPr>
              <a:t>Beta-CoV</a:t>
            </a:r>
            <a:r>
              <a:rPr dirty="0" sz="1150" spc="-1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353535"/>
                </a:solidFill>
                <a:latin typeface="Arial"/>
                <a:cs typeface="Arial"/>
              </a:rPr>
              <a:t>B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50" spc="-10" b="1">
                <a:solidFill>
                  <a:srgbClr val="353535"/>
                </a:solidFill>
                <a:latin typeface="Arial"/>
                <a:cs typeface="Arial"/>
              </a:rPr>
              <a:t>семейства</a:t>
            </a:r>
            <a:r>
              <a:rPr dirty="0" sz="1150" spc="-30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spc="-5" b="1" i="1">
                <a:solidFill>
                  <a:srgbClr val="353535"/>
                </a:solidFill>
                <a:latin typeface="Arial"/>
                <a:cs typeface="Arial"/>
              </a:rPr>
              <a:t>Coronaviridae</a:t>
            </a:r>
            <a:r>
              <a:rPr dirty="0" sz="1150" spc="-5" b="1">
                <a:solidFill>
                  <a:srgbClr val="353535"/>
                </a:solidFill>
                <a:latin typeface="Arial"/>
                <a:cs typeface="Arial"/>
              </a:rPr>
              <a:t>;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50" spc="-5" b="1">
                <a:solidFill>
                  <a:srgbClr val="353535"/>
                </a:solidFill>
                <a:latin typeface="Arial"/>
                <a:cs typeface="Arial"/>
              </a:rPr>
              <a:t>II</a:t>
            </a:r>
            <a:r>
              <a:rPr dirty="0" sz="1150" spc="-1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spc="-5" b="1">
                <a:solidFill>
                  <a:srgbClr val="353535"/>
                </a:solidFill>
                <a:latin typeface="Arial"/>
                <a:cs typeface="Arial"/>
              </a:rPr>
              <a:t>группа</a:t>
            </a:r>
            <a:r>
              <a:rPr dirty="0" sz="1150" spc="-1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spc="-10" b="1">
                <a:solidFill>
                  <a:srgbClr val="353535"/>
                </a:solidFill>
                <a:latin typeface="Arial"/>
                <a:cs typeface="Arial"/>
              </a:rPr>
              <a:t>патогенности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50" spc="-5" b="1">
                <a:solidFill>
                  <a:srgbClr val="565656"/>
                </a:solidFill>
                <a:latin typeface="Arial"/>
                <a:cs typeface="Arial"/>
              </a:rPr>
              <a:t>(как</a:t>
            </a:r>
            <a:r>
              <a:rPr dirty="0" sz="1150" spc="-25" b="1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150" spc="-5" b="1">
                <a:solidFill>
                  <a:srgbClr val="565656"/>
                </a:solidFill>
                <a:latin typeface="Arial"/>
                <a:cs typeface="Arial"/>
              </a:rPr>
              <a:t>SARS-CoVи</a:t>
            </a:r>
            <a:r>
              <a:rPr dirty="0" sz="1150" spc="-20" b="1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565656"/>
                </a:solidFill>
                <a:latin typeface="Arial"/>
                <a:cs typeface="Arial"/>
              </a:rPr>
              <a:t>MERS-</a:t>
            </a:r>
            <a:r>
              <a:rPr dirty="0" sz="1150" spc="-15" b="1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150" spc="-5" b="1">
                <a:solidFill>
                  <a:srgbClr val="565656"/>
                </a:solidFill>
                <a:latin typeface="Arial"/>
                <a:cs typeface="Arial"/>
              </a:rPr>
              <a:t>CoV)</a:t>
            </a:r>
            <a:endParaRPr sz="1150">
              <a:latin typeface="Arial"/>
              <a:cs typeface="Arial"/>
            </a:endParaRPr>
          </a:p>
          <a:p>
            <a:pPr marL="176530" marR="565785" indent="-164465">
              <a:lnSpc>
                <a:spcPts val="1280"/>
              </a:lnSpc>
              <a:spcBef>
                <a:spcPts val="1050"/>
              </a:spcBef>
              <a:buClr>
                <a:srgbClr val="006FC0"/>
              </a:buClr>
              <a:buSzPct val="121739"/>
              <a:buFont typeface="Wingdings"/>
              <a:buChar char=""/>
              <a:tabLst>
                <a:tab pos="177165" algn="l"/>
              </a:tabLst>
            </a:pPr>
            <a:r>
              <a:rPr dirty="0" baseline="4830" sz="1725" spc="-7">
                <a:solidFill>
                  <a:srgbClr val="353535"/>
                </a:solidFill>
                <a:latin typeface="Arial"/>
                <a:cs typeface="Arial"/>
              </a:rPr>
              <a:t>Патогенез новой </a:t>
            </a:r>
            <a:r>
              <a:rPr dirty="0" baseline="4830" sz="1725" spc="-15">
                <a:solidFill>
                  <a:srgbClr val="353535"/>
                </a:solidFill>
                <a:latin typeface="Arial"/>
                <a:cs typeface="Arial"/>
              </a:rPr>
              <a:t>коронавирусной </a:t>
            </a:r>
            <a:r>
              <a:rPr dirty="0" baseline="4830" sz="1725" spc="-457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353535"/>
                </a:solidFill>
                <a:latin typeface="Arial"/>
                <a:cs typeface="Arial"/>
              </a:rPr>
              <a:t>инфекции</a:t>
            </a:r>
            <a:r>
              <a:rPr dirty="0" sz="1150" spc="-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353535"/>
                </a:solidFill>
                <a:latin typeface="Arial"/>
                <a:cs typeface="Arial"/>
              </a:rPr>
              <a:t>изучен</a:t>
            </a:r>
            <a:r>
              <a:rPr dirty="0" sz="1150" spc="-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353535"/>
                </a:solidFill>
                <a:latin typeface="Arial"/>
                <a:cs typeface="Arial"/>
              </a:rPr>
              <a:t>недостаточно</a:t>
            </a:r>
            <a:endParaRPr sz="1150">
              <a:latin typeface="Arial"/>
              <a:cs typeface="Arial"/>
            </a:endParaRPr>
          </a:p>
          <a:p>
            <a:pPr marL="176530" marR="5080" indent="-164465">
              <a:lnSpc>
                <a:spcPts val="1280"/>
              </a:lnSpc>
              <a:spcBef>
                <a:spcPts val="1060"/>
              </a:spcBef>
              <a:buClr>
                <a:srgbClr val="006FC0"/>
              </a:buClr>
              <a:buSzPct val="121739"/>
              <a:buFont typeface="Wingdings"/>
              <a:buChar char=""/>
              <a:tabLst>
                <a:tab pos="177165" algn="l"/>
              </a:tabLst>
            </a:pPr>
            <a:r>
              <a:rPr dirty="0" baseline="4830" sz="1725" spc="-7">
                <a:solidFill>
                  <a:srgbClr val="353535"/>
                </a:solidFill>
                <a:latin typeface="Arial"/>
                <a:cs typeface="Arial"/>
              </a:rPr>
              <a:t>Данные </a:t>
            </a:r>
            <a:r>
              <a:rPr dirty="0" baseline="4830" sz="1725">
                <a:solidFill>
                  <a:srgbClr val="353535"/>
                </a:solidFill>
                <a:latin typeface="Arial"/>
                <a:cs typeface="Arial"/>
              </a:rPr>
              <a:t>о </a:t>
            </a:r>
            <a:r>
              <a:rPr dirty="0" baseline="4830" sz="1725" spc="-7">
                <a:solidFill>
                  <a:srgbClr val="353535"/>
                </a:solidFill>
                <a:latin typeface="Arial"/>
                <a:cs typeface="Arial"/>
              </a:rPr>
              <a:t>длительности </a:t>
            </a:r>
            <a:r>
              <a:rPr dirty="0" baseline="4830" sz="1725">
                <a:solidFill>
                  <a:srgbClr val="353535"/>
                </a:solidFill>
                <a:latin typeface="Arial"/>
                <a:cs typeface="Arial"/>
              </a:rPr>
              <a:t>и </a:t>
            </a:r>
            <a:r>
              <a:rPr dirty="0" baseline="4830" sz="1725" spc="-7">
                <a:solidFill>
                  <a:srgbClr val="353535"/>
                </a:solidFill>
                <a:latin typeface="Arial"/>
                <a:cs typeface="Arial"/>
              </a:rPr>
              <a:t>напряженности </a:t>
            </a:r>
            <a:r>
              <a:rPr dirty="0" baseline="4830" sz="1725" spc="-457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353535"/>
                </a:solidFill>
                <a:latin typeface="Arial"/>
                <a:cs typeface="Arial"/>
              </a:rPr>
              <a:t>иммунитета</a:t>
            </a:r>
            <a:r>
              <a:rPr dirty="0" sz="115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15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353535"/>
                </a:solidFill>
                <a:latin typeface="Arial"/>
                <a:cs typeface="Arial"/>
              </a:rPr>
              <a:t>отношении SARS-CoV-2</a:t>
            </a:r>
            <a:endParaRPr sz="1150">
              <a:latin typeface="Arial"/>
              <a:cs typeface="Arial"/>
            </a:endParaRPr>
          </a:p>
          <a:p>
            <a:pPr marL="176530">
              <a:lnSpc>
                <a:spcPts val="1355"/>
              </a:lnSpc>
            </a:pPr>
            <a:r>
              <a:rPr dirty="0" sz="1150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150" spc="-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353535"/>
                </a:solidFill>
                <a:latin typeface="Arial"/>
                <a:cs typeface="Arial"/>
              </a:rPr>
              <a:t>настоящее</a:t>
            </a:r>
            <a:r>
              <a:rPr dirty="0" sz="115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353535"/>
                </a:solidFill>
                <a:latin typeface="Arial"/>
                <a:cs typeface="Arial"/>
              </a:rPr>
              <a:t>время</a:t>
            </a:r>
            <a:r>
              <a:rPr dirty="0" sz="1150" spc="-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353535"/>
                </a:solidFill>
                <a:latin typeface="Arial"/>
                <a:cs typeface="Arial"/>
              </a:rPr>
              <a:t>отсутствуют</a:t>
            </a:r>
            <a:endParaRPr sz="1150">
              <a:latin typeface="Arial"/>
              <a:cs typeface="Arial"/>
            </a:endParaRPr>
          </a:p>
          <a:p>
            <a:pPr marL="176530" marR="186690" indent="-164465">
              <a:lnSpc>
                <a:spcPct val="97600"/>
              </a:lnSpc>
              <a:spcBef>
                <a:spcPts val="994"/>
              </a:spcBef>
              <a:buClr>
                <a:srgbClr val="006FC0"/>
              </a:buClr>
              <a:buSzPct val="121739"/>
              <a:buFont typeface="Wingdings"/>
              <a:buChar char=""/>
              <a:tabLst>
                <a:tab pos="177165" algn="l"/>
              </a:tabLst>
            </a:pPr>
            <a:r>
              <a:rPr dirty="0" baseline="4830" sz="1725" spc="-7">
                <a:solidFill>
                  <a:srgbClr val="353535"/>
                </a:solidFill>
                <a:latin typeface="Arial"/>
                <a:cs typeface="Arial"/>
              </a:rPr>
              <a:t>Иммунитет при инфекциях, </a:t>
            </a:r>
            <a:r>
              <a:rPr dirty="0" baseline="4830" sz="1725" spc="-15">
                <a:solidFill>
                  <a:srgbClr val="353535"/>
                </a:solidFill>
                <a:latin typeface="Arial"/>
                <a:cs typeface="Arial"/>
              </a:rPr>
              <a:t>вызванных </a:t>
            </a:r>
            <a:r>
              <a:rPr dirty="0" baseline="4830" sz="1725" spc="-457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353535"/>
                </a:solidFill>
                <a:latin typeface="Arial"/>
                <a:cs typeface="Arial"/>
              </a:rPr>
              <a:t>другими представителями </a:t>
            </a:r>
            <a:r>
              <a:rPr dirty="0" sz="1150">
                <a:solidFill>
                  <a:srgbClr val="353535"/>
                </a:solidFill>
                <a:latin typeface="Arial"/>
                <a:cs typeface="Arial"/>
              </a:rPr>
              <a:t>семейства </a:t>
            </a:r>
            <a:r>
              <a:rPr dirty="0" sz="115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353535"/>
                </a:solidFill>
                <a:latin typeface="Arial"/>
                <a:cs typeface="Arial"/>
              </a:rPr>
              <a:t>коронавирусов, не стойкий </a:t>
            </a:r>
            <a:r>
              <a:rPr dirty="0" sz="1150">
                <a:solidFill>
                  <a:srgbClr val="353535"/>
                </a:solidFill>
                <a:latin typeface="Arial"/>
                <a:cs typeface="Arial"/>
              </a:rPr>
              <a:t>и </a:t>
            </a:r>
            <a:r>
              <a:rPr dirty="0" sz="1150" spc="-5">
                <a:solidFill>
                  <a:srgbClr val="353535"/>
                </a:solidFill>
                <a:latin typeface="Arial"/>
                <a:cs typeface="Arial"/>
              </a:rPr>
              <a:t>возможно </a:t>
            </a:r>
            <a:r>
              <a:rPr dirty="0" sz="1150" spc="-30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150" spc="-5">
                <a:solidFill>
                  <a:srgbClr val="353535"/>
                </a:solidFill>
                <a:latin typeface="Arial"/>
                <a:cs typeface="Arial"/>
              </a:rPr>
              <a:t>повторное</a:t>
            </a:r>
            <a:r>
              <a:rPr dirty="0" sz="1150" spc="-10">
                <a:solidFill>
                  <a:srgbClr val="353535"/>
                </a:solidFill>
                <a:latin typeface="Arial"/>
                <a:cs typeface="Arial"/>
              </a:rPr>
              <a:t> заражение</a:t>
            </a:r>
            <a:endParaRPr sz="115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0339634" y="7183782"/>
            <a:ext cx="184150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z="1350" spc="-10">
                <a:solidFill>
                  <a:srgbClr val="8F8F8F"/>
                </a:solidFill>
                <a:latin typeface="Arial"/>
                <a:cs typeface="Arial"/>
              </a:rPr>
              <a:t>4</a:t>
            </a:fld>
            <a:endParaRPr sz="135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87061" y="3393809"/>
            <a:ext cx="349885" cy="200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-5" b="1">
                <a:solidFill>
                  <a:srgbClr val="565656"/>
                </a:solidFill>
                <a:latin typeface="Arial"/>
                <a:cs typeface="Arial"/>
              </a:rPr>
              <a:t>200</a:t>
            </a:r>
            <a:r>
              <a:rPr dirty="0" sz="1150" b="1">
                <a:solidFill>
                  <a:srgbClr val="565656"/>
                </a:solidFill>
                <a:latin typeface="Arial"/>
                <a:cs typeface="Arial"/>
              </a:rPr>
              <a:t>2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272167" y="4696301"/>
            <a:ext cx="349885" cy="200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-5" b="1">
                <a:solidFill>
                  <a:srgbClr val="565656"/>
                </a:solidFill>
                <a:latin typeface="Arial"/>
                <a:cs typeface="Arial"/>
              </a:rPr>
              <a:t>201</a:t>
            </a:r>
            <a:r>
              <a:rPr dirty="0" sz="1150" b="1">
                <a:solidFill>
                  <a:srgbClr val="565656"/>
                </a:solidFill>
                <a:latin typeface="Arial"/>
                <a:cs typeface="Arial"/>
              </a:rPr>
              <a:t>2</a:t>
            </a:r>
            <a:endParaRPr sz="115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284578" y="5752143"/>
            <a:ext cx="349885" cy="200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-5" b="1">
                <a:solidFill>
                  <a:srgbClr val="565656"/>
                </a:solidFill>
                <a:latin typeface="Arial"/>
                <a:cs typeface="Arial"/>
              </a:rPr>
              <a:t>201</a:t>
            </a:r>
            <a:r>
              <a:rPr dirty="0" sz="1150" b="1">
                <a:solidFill>
                  <a:srgbClr val="565656"/>
                </a:solidFill>
                <a:latin typeface="Arial"/>
                <a:cs typeface="Arial"/>
              </a:rPr>
              <a:t>9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56801" y="167922"/>
            <a:ext cx="685560" cy="777949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026916" y="260781"/>
            <a:ext cx="3337560" cy="691515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12700" marR="5080">
              <a:lnSpc>
                <a:spcPts val="2480"/>
              </a:lnSpc>
              <a:spcBef>
                <a:spcPts val="415"/>
              </a:spcBef>
            </a:pPr>
            <a:r>
              <a:rPr dirty="0" sz="2300" spc="-5" b="1">
                <a:solidFill>
                  <a:srgbClr val="D20001"/>
                </a:solidFill>
                <a:latin typeface="Arial"/>
                <a:cs typeface="Arial"/>
              </a:rPr>
              <a:t>Определение </a:t>
            </a:r>
            <a:r>
              <a:rPr dirty="0" sz="2300" spc="-10" b="1">
                <a:solidFill>
                  <a:srgbClr val="D20001"/>
                </a:solidFill>
                <a:latin typeface="Arial"/>
                <a:cs typeface="Arial"/>
              </a:rPr>
              <a:t>случая </a:t>
            </a:r>
            <a:r>
              <a:rPr dirty="0" sz="2300" spc="-5" b="1">
                <a:solidFill>
                  <a:srgbClr val="D20001"/>
                </a:solidFill>
                <a:latin typeface="Arial"/>
                <a:cs typeface="Arial"/>
              </a:rPr>
              <a:t> заболевания</a:t>
            </a:r>
            <a:r>
              <a:rPr dirty="0" sz="2300" spc="-65" b="1">
                <a:solidFill>
                  <a:srgbClr val="D20001"/>
                </a:solidFill>
                <a:latin typeface="Arial"/>
                <a:cs typeface="Arial"/>
              </a:rPr>
              <a:t> </a:t>
            </a:r>
            <a:r>
              <a:rPr dirty="0" sz="2300" spc="-5" b="1">
                <a:solidFill>
                  <a:srgbClr val="353535"/>
                </a:solidFill>
                <a:latin typeface="Arial"/>
                <a:cs typeface="Arial"/>
              </a:rPr>
              <a:t>COVID-19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427685" y="1041136"/>
            <a:ext cx="5768340" cy="37465"/>
            <a:chOff x="427685" y="1041136"/>
            <a:chExt cx="5768340" cy="37465"/>
          </a:xfrm>
        </p:grpSpPr>
        <p:sp>
          <p:nvSpPr>
            <p:cNvPr id="5" name="object 5" descr=""/>
            <p:cNvSpPr/>
            <p:nvPr/>
          </p:nvSpPr>
          <p:spPr>
            <a:xfrm>
              <a:off x="428028" y="1073594"/>
              <a:ext cx="5768340" cy="0"/>
            </a:xfrm>
            <a:custGeom>
              <a:avLst/>
              <a:gdLst/>
              <a:ahLst/>
              <a:cxnLst/>
              <a:rect l="l" t="t" r="r" b="b"/>
              <a:pathLst>
                <a:path w="5768340" h="0">
                  <a:moveTo>
                    <a:pt x="0" y="0"/>
                  </a:moveTo>
                  <a:lnTo>
                    <a:pt x="5767781" y="0"/>
                  </a:lnTo>
                </a:path>
              </a:pathLst>
            </a:custGeom>
            <a:ln w="9491">
              <a:solidFill>
                <a:srgbClr val="56565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27685" y="1058659"/>
              <a:ext cx="1564005" cy="0"/>
            </a:xfrm>
            <a:custGeom>
              <a:avLst/>
              <a:gdLst/>
              <a:ahLst/>
              <a:cxnLst/>
              <a:rect l="l" t="t" r="r" b="b"/>
              <a:pathLst>
                <a:path w="1564005" h="0">
                  <a:moveTo>
                    <a:pt x="0" y="0"/>
                  </a:moveTo>
                  <a:lnTo>
                    <a:pt x="1563636" y="0"/>
                  </a:lnTo>
                </a:path>
              </a:pathLst>
            </a:custGeom>
            <a:ln w="35044">
              <a:solidFill>
                <a:srgbClr val="D2000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67079" y="285605"/>
            <a:ext cx="441959" cy="31750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900" spc="5"/>
              <a:t>п</a:t>
            </a:r>
            <a:r>
              <a:rPr dirty="0" sz="1900"/>
              <a:t>.2.</a:t>
            </a:r>
            <a:endParaRPr sz="1900"/>
          </a:p>
        </p:txBody>
      </p:sp>
      <p:grpSp>
        <p:nvGrpSpPr>
          <p:cNvPr id="8" name="object 8" descr=""/>
          <p:cNvGrpSpPr/>
          <p:nvPr/>
        </p:nvGrpSpPr>
        <p:grpSpPr>
          <a:xfrm>
            <a:off x="7368679" y="4950764"/>
            <a:ext cx="2511425" cy="1486535"/>
            <a:chOff x="7368679" y="4950764"/>
            <a:chExt cx="2511425" cy="1486535"/>
          </a:xfrm>
        </p:grpSpPr>
        <p:sp>
          <p:nvSpPr>
            <p:cNvPr id="9" name="object 9" descr=""/>
            <p:cNvSpPr/>
            <p:nvPr/>
          </p:nvSpPr>
          <p:spPr>
            <a:xfrm>
              <a:off x="7368679" y="5169103"/>
              <a:ext cx="2511425" cy="1268730"/>
            </a:xfrm>
            <a:custGeom>
              <a:avLst/>
              <a:gdLst/>
              <a:ahLst/>
              <a:cxnLst/>
              <a:rect l="l" t="t" r="r" b="b"/>
              <a:pathLst>
                <a:path w="2511425" h="1268729">
                  <a:moveTo>
                    <a:pt x="2451988" y="1268158"/>
                  </a:moveTo>
                  <a:lnTo>
                    <a:pt x="58839" y="1268158"/>
                  </a:lnTo>
                  <a:lnTo>
                    <a:pt x="35956" y="1263535"/>
                  </a:lnTo>
                  <a:lnTo>
                    <a:pt x="17251" y="1250926"/>
                  </a:lnTo>
                  <a:lnTo>
                    <a:pt x="4630" y="1232223"/>
                  </a:lnTo>
                  <a:lnTo>
                    <a:pt x="0" y="1209319"/>
                  </a:lnTo>
                  <a:lnTo>
                    <a:pt x="0" y="58826"/>
                  </a:lnTo>
                  <a:lnTo>
                    <a:pt x="4630" y="35929"/>
                  </a:lnTo>
                  <a:lnTo>
                    <a:pt x="17251" y="17230"/>
                  </a:lnTo>
                  <a:lnTo>
                    <a:pt x="35956" y="4623"/>
                  </a:lnTo>
                  <a:lnTo>
                    <a:pt x="58839" y="0"/>
                  </a:lnTo>
                  <a:lnTo>
                    <a:pt x="2451988" y="0"/>
                  </a:lnTo>
                  <a:lnTo>
                    <a:pt x="2474893" y="4623"/>
                  </a:lnTo>
                  <a:lnTo>
                    <a:pt x="2493595" y="17230"/>
                  </a:lnTo>
                  <a:lnTo>
                    <a:pt x="2506204" y="35929"/>
                  </a:lnTo>
                  <a:lnTo>
                    <a:pt x="2510828" y="58826"/>
                  </a:lnTo>
                  <a:lnTo>
                    <a:pt x="2510828" y="1209319"/>
                  </a:lnTo>
                  <a:lnTo>
                    <a:pt x="2506204" y="1232223"/>
                  </a:lnTo>
                  <a:lnTo>
                    <a:pt x="2493595" y="1250926"/>
                  </a:lnTo>
                  <a:lnTo>
                    <a:pt x="2474893" y="1263535"/>
                  </a:lnTo>
                  <a:lnTo>
                    <a:pt x="2451988" y="1268158"/>
                  </a:lnTo>
                  <a:close/>
                </a:path>
              </a:pathLst>
            </a:custGeom>
            <a:solidFill>
              <a:srgbClr val="FFDDD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368679" y="4950764"/>
              <a:ext cx="2511425" cy="462280"/>
            </a:xfrm>
            <a:custGeom>
              <a:avLst/>
              <a:gdLst/>
              <a:ahLst/>
              <a:cxnLst/>
              <a:rect l="l" t="t" r="r" b="b"/>
              <a:pathLst>
                <a:path w="2511425" h="462279">
                  <a:moveTo>
                    <a:pt x="2510828" y="462165"/>
                  </a:moveTo>
                  <a:lnTo>
                    <a:pt x="0" y="462165"/>
                  </a:lnTo>
                  <a:lnTo>
                    <a:pt x="0" y="0"/>
                  </a:lnTo>
                  <a:lnTo>
                    <a:pt x="2433789" y="0"/>
                  </a:lnTo>
                  <a:lnTo>
                    <a:pt x="2510828" y="77050"/>
                  </a:lnTo>
                  <a:lnTo>
                    <a:pt x="2510828" y="462165"/>
                  </a:lnTo>
                  <a:close/>
                </a:path>
              </a:pathLst>
            </a:custGeom>
            <a:solidFill>
              <a:srgbClr val="D20001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408549" y="1457410"/>
            <a:ext cx="2129155" cy="3175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900" b="1">
                <a:solidFill>
                  <a:srgbClr val="565656"/>
                </a:solidFill>
                <a:latin typeface="Arial"/>
                <a:cs typeface="Arial"/>
              </a:rPr>
              <a:t>Подозрительный</a:t>
            </a:r>
            <a:endParaRPr sz="19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820023" y="1487770"/>
            <a:ext cx="1395730" cy="3175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900" b="1">
                <a:solidFill>
                  <a:srgbClr val="565656"/>
                </a:solidFill>
                <a:latin typeface="Arial"/>
                <a:cs typeface="Arial"/>
              </a:rPr>
              <a:t>Вероятный</a:t>
            </a:r>
            <a:endParaRPr sz="19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7338479" y="1465867"/>
            <a:ext cx="2164715" cy="3175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900" b="1">
                <a:solidFill>
                  <a:srgbClr val="565656"/>
                </a:solidFill>
                <a:latin typeface="Arial"/>
                <a:cs typeface="Arial"/>
              </a:rPr>
              <a:t>Подтвержденный</a:t>
            </a:r>
            <a:endParaRPr sz="19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85916" y="1899727"/>
            <a:ext cx="3041015" cy="1076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95"/>
              </a:spcBef>
            </a:pP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наличие клинических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проявлений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ОРВИ,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бронхита, </a:t>
            </a:r>
            <a:r>
              <a:rPr dirty="0" sz="1700" spc="-459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пневмонии</a:t>
            </a:r>
            <a:r>
              <a:rPr dirty="0" sz="17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сочетании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с</a:t>
            </a:r>
            <a:r>
              <a:rPr dirty="0" sz="1700" spc="-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эпид.анамнезом</a:t>
            </a:r>
            <a:endParaRPr sz="17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820023" y="1899727"/>
            <a:ext cx="2897505" cy="1076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95"/>
              </a:spcBef>
            </a:pP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наличие клинических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проявлений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ОРДС,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тяжелой </a:t>
            </a:r>
            <a:r>
              <a:rPr dirty="0" sz="1700" spc="-459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пневмонии,</a:t>
            </a:r>
            <a:r>
              <a:rPr dirty="0" sz="17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7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сочетании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с</a:t>
            </a:r>
            <a:r>
              <a:rPr dirty="0" sz="1700" spc="-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эпид.анамнезом</a:t>
            </a:r>
            <a:endParaRPr sz="17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7338479" y="1899727"/>
            <a:ext cx="2433320" cy="23914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751205">
              <a:lnSpc>
                <a:spcPct val="101400"/>
              </a:lnSpc>
              <a:spcBef>
                <a:spcPts val="95"/>
              </a:spcBef>
            </a:pP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Положительный </a:t>
            </a:r>
            <a:r>
              <a:rPr dirty="0" sz="1700" spc="-459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результат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лабораторного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исследования</a:t>
            </a:r>
            <a:endParaRPr sz="1700">
              <a:latin typeface="Arial"/>
              <a:cs typeface="Arial"/>
            </a:endParaRPr>
          </a:p>
          <a:p>
            <a:pPr marL="12700" marR="5080">
              <a:lnSpc>
                <a:spcPts val="2070"/>
              </a:lnSpc>
              <a:spcBef>
                <a:spcPts val="75"/>
              </a:spcBef>
            </a:pP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на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наличие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РНК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вируса </a:t>
            </a:r>
            <a:r>
              <a:rPr dirty="0" sz="1700" spc="-459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SARS-CoV-2 методом </a:t>
            </a:r>
            <a:r>
              <a:rPr dirty="0" sz="17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ПЦР вне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зависимости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 от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клинических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проявлений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354660" y="3459213"/>
            <a:ext cx="6376035" cy="2978150"/>
            <a:chOff x="354660" y="3459213"/>
            <a:chExt cx="6376035" cy="2978150"/>
          </a:xfrm>
        </p:grpSpPr>
        <p:sp>
          <p:nvSpPr>
            <p:cNvPr id="18" name="object 18" descr=""/>
            <p:cNvSpPr/>
            <p:nvPr/>
          </p:nvSpPr>
          <p:spPr>
            <a:xfrm>
              <a:off x="354660" y="3643909"/>
              <a:ext cx="6376035" cy="2793365"/>
            </a:xfrm>
            <a:custGeom>
              <a:avLst/>
              <a:gdLst/>
              <a:ahLst/>
              <a:cxnLst/>
              <a:rect l="l" t="t" r="r" b="b"/>
              <a:pathLst>
                <a:path w="6376034" h="2793365">
                  <a:moveTo>
                    <a:pt x="6246266" y="2793352"/>
                  </a:moveTo>
                  <a:lnTo>
                    <a:pt x="129628" y="2793352"/>
                  </a:lnTo>
                  <a:lnTo>
                    <a:pt x="79172" y="2783165"/>
                  </a:lnTo>
                  <a:lnTo>
                    <a:pt x="37968" y="2755384"/>
                  </a:lnTo>
                  <a:lnTo>
                    <a:pt x="10187" y="2714179"/>
                  </a:lnTo>
                  <a:lnTo>
                    <a:pt x="0" y="2663723"/>
                  </a:lnTo>
                  <a:lnTo>
                    <a:pt x="0" y="129679"/>
                  </a:lnTo>
                  <a:lnTo>
                    <a:pt x="10187" y="79193"/>
                  </a:lnTo>
                  <a:lnTo>
                    <a:pt x="37968" y="37974"/>
                  </a:lnTo>
                  <a:lnTo>
                    <a:pt x="79172" y="10187"/>
                  </a:lnTo>
                  <a:lnTo>
                    <a:pt x="129628" y="0"/>
                  </a:lnTo>
                  <a:lnTo>
                    <a:pt x="6246266" y="0"/>
                  </a:lnTo>
                  <a:lnTo>
                    <a:pt x="6296746" y="10187"/>
                  </a:lnTo>
                  <a:lnTo>
                    <a:pt x="6337966" y="37974"/>
                  </a:lnTo>
                  <a:lnTo>
                    <a:pt x="6365756" y="79193"/>
                  </a:lnTo>
                  <a:lnTo>
                    <a:pt x="6375946" y="129679"/>
                  </a:lnTo>
                  <a:lnTo>
                    <a:pt x="6375946" y="2663723"/>
                  </a:lnTo>
                  <a:lnTo>
                    <a:pt x="6365756" y="2714179"/>
                  </a:lnTo>
                  <a:lnTo>
                    <a:pt x="6337966" y="2755384"/>
                  </a:lnTo>
                  <a:lnTo>
                    <a:pt x="6296746" y="2783165"/>
                  </a:lnTo>
                  <a:lnTo>
                    <a:pt x="6246266" y="2793352"/>
                  </a:lnTo>
                  <a:close/>
                </a:path>
              </a:pathLst>
            </a:custGeom>
            <a:solidFill>
              <a:srgbClr val="E9E9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489737" y="3459213"/>
              <a:ext cx="5976620" cy="370205"/>
            </a:xfrm>
            <a:custGeom>
              <a:avLst/>
              <a:gdLst/>
              <a:ahLst/>
              <a:cxnLst/>
              <a:rect l="l" t="t" r="r" b="b"/>
              <a:pathLst>
                <a:path w="5976620" h="370204">
                  <a:moveTo>
                    <a:pt x="5893993" y="370128"/>
                  </a:moveTo>
                  <a:lnTo>
                    <a:pt x="82550" y="370128"/>
                  </a:lnTo>
                  <a:lnTo>
                    <a:pt x="50422" y="363649"/>
                  </a:lnTo>
                  <a:lnTo>
                    <a:pt x="24182" y="345970"/>
                  </a:lnTo>
                  <a:lnTo>
                    <a:pt x="6488" y="319733"/>
                  </a:lnTo>
                  <a:lnTo>
                    <a:pt x="0" y="287578"/>
                  </a:lnTo>
                  <a:lnTo>
                    <a:pt x="0" y="82550"/>
                  </a:lnTo>
                  <a:lnTo>
                    <a:pt x="6488" y="50395"/>
                  </a:lnTo>
                  <a:lnTo>
                    <a:pt x="24182" y="24158"/>
                  </a:lnTo>
                  <a:lnTo>
                    <a:pt x="50422" y="6479"/>
                  </a:lnTo>
                  <a:lnTo>
                    <a:pt x="82550" y="0"/>
                  </a:lnTo>
                  <a:lnTo>
                    <a:pt x="5893993" y="0"/>
                  </a:lnTo>
                  <a:lnTo>
                    <a:pt x="5926148" y="6479"/>
                  </a:lnTo>
                  <a:lnTo>
                    <a:pt x="5952385" y="24158"/>
                  </a:lnTo>
                  <a:lnTo>
                    <a:pt x="5970064" y="50395"/>
                  </a:lnTo>
                  <a:lnTo>
                    <a:pt x="5976543" y="82550"/>
                  </a:lnTo>
                  <a:lnTo>
                    <a:pt x="5976543" y="287578"/>
                  </a:lnTo>
                  <a:lnTo>
                    <a:pt x="5970064" y="319733"/>
                  </a:lnTo>
                  <a:lnTo>
                    <a:pt x="5952385" y="345970"/>
                  </a:lnTo>
                  <a:lnTo>
                    <a:pt x="5926148" y="363649"/>
                  </a:lnTo>
                  <a:lnTo>
                    <a:pt x="5893993" y="370128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/>
          <p:nvPr/>
        </p:nvSpPr>
        <p:spPr>
          <a:xfrm>
            <a:off x="395935" y="1841652"/>
            <a:ext cx="3054350" cy="0"/>
          </a:xfrm>
          <a:custGeom>
            <a:avLst/>
            <a:gdLst/>
            <a:ahLst/>
            <a:cxnLst/>
            <a:rect l="l" t="t" r="r" b="b"/>
            <a:pathLst>
              <a:path w="3054350" h="0">
                <a:moveTo>
                  <a:pt x="3054299" y="0"/>
                </a:moveTo>
                <a:lnTo>
                  <a:pt x="0" y="0"/>
                </a:lnTo>
              </a:path>
            </a:pathLst>
          </a:custGeom>
          <a:ln w="24093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7475312" y="4966863"/>
            <a:ext cx="1898014" cy="132778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1675"/>
              </a:lnSpc>
              <a:spcBef>
                <a:spcPts val="135"/>
              </a:spcBef>
            </a:pPr>
            <a:r>
              <a:rPr dirty="0" sz="1500" spc="15" b="1">
                <a:solidFill>
                  <a:srgbClr val="FFFFFF"/>
                </a:solidFill>
                <a:latin typeface="Arial"/>
                <a:cs typeface="Arial"/>
              </a:rPr>
              <a:t>COVID-19</a:t>
            </a:r>
            <a:endParaRPr sz="1500">
              <a:latin typeface="Arial"/>
              <a:cs typeface="Arial"/>
            </a:endParaRPr>
          </a:p>
          <a:p>
            <a:pPr algn="just" marL="12700">
              <a:lnSpc>
                <a:spcPts val="1255"/>
              </a:lnSpc>
            </a:pPr>
            <a:r>
              <a:rPr dirty="0" sz="115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z="1150" b="1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dirty="0" sz="950">
                <a:solidFill>
                  <a:srgbClr val="FFFFFF"/>
                </a:solidFill>
                <a:latin typeface="Arial"/>
                <a:cs typeface="Arial"/>
              </a:rPr>
              <a:t>rona</a:t>
            </a:r>
            <a:r>
              <a:rPr dirty="0" sz="1150" b="1">
                <a:solidFill>
                  <a:srgbClr val="FFFFFF"/>
                </a:solidFill>
                <a:latin typeface="Arial"/>
                <a:cs typeface="Arial"/>
              </a:rPr>
              <a:t>VI</a:t>
            </a:r>
            <a:r>
              <a:rPr dirty="0" sz="950">
                <a:solidFill>
                  <a:srgbClr val="FFFFFF"/>
                </a:solidFill>
                <a:latin typeface="Arial"/>
                <a:cs typeface="Arial"/>
              </a:rPr>
              <a:t>rus</a:t>
            </a:r>
            <a:r>
              <a:rPr dirty="0" sz="95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950">
                <a:solidFill>
                  <a:srgbClr val="FFFFFF"/>
                </a:solidFill>
                <a:latin typeface="Arial"/>
                <a:cs typeface="Arial"/>
              </a:rPr>
              <a:t>isease</a:t>
            </a:r>
            <a:r>
              <a:rPr dirty="0" sz="95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50" spc="-5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dirty="0" sz="1150" spc="-5" b="1">
                <a:solidFill>
                  <a:srgbClr val="FFFFFF"/>
                </a:solidFill>
                <a:latin typeface="Arial"/>
                <a:cs typeface="Arial"/>
              </a:rPr>
              <a:t>19</a:t>
            </a:r>
            <a:r>
              <a:rPr dirty="0" sz="1150" spc="-5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150">
              <a:latin typeface="Arial"/>
              <a:cs typeface="Arial"/>
            </a:endParaRPr>
          </a:p>
          <a:p>
            <a:pPr algn="just" marL="12700" marR="5080">
              <a:lnSpc>
                <a:spcPct val="103200"/>
              </a:lnSpc>
              <a:spcBef>
                <a:spcPts val="844"/>
              </a:spcBef>
            </a:pP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потенциально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тяжёлая </a:t>
            </a:r>
            <a:r>
              <a:rPr dirty="0" sz="1300" spc="-3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острая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респираторная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инфекция, вызываемая </a:t>
            </a:r>
            <a:r>
              <a:rPr dirty="0" sz="1300" spc="-3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вирусом</a:t>
            </a:r>
            <a:r>
              <a:rPr dirty="0" sz="13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SARS-CoV-2</a:t>
            </a:r>
            <a:endParaRPr sz="13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520692" y="3477770"/>
            <a:ext cx="5577840" cy="298831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algn="ctr" marL="457834">
              <a:lnSpc>
                <a:spcPct val="100000"/>
              </a:lnSpc>
              <a:spcBef>
                <a:spcPts val="115"/>
              </a:spcBef>
            </a:pPr>
            <a:r>
              <a:rPr dirty="0" sz="1900">
                <a:solidFill>
                  <a:srgbClr val="353535"/>
                </a:solidFill>
                <a:latin typeface="Arial"/>
                <a:cs typeface="Arial"/>
              </a:rPr>
              <a:t>Эпидемиологический</a:t>
            </a:r>
            <a:r>
              <a:rPr dirty="0" sz="190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353535"/>
                </a:solidFill>
                <a:latin typeface="Arial"/>
                <a:cs typeface="Arial"/>
              </a:rPr>
              <a:t>анамнез</a:t>
            </a:r>
            <a:endParaRPr sz="1900">
              <a:latin typeface="Arial"/>
              <a:cs typeface="Arial"/>
            </a:endParaRPr>
          </a:p>
          <a:p>
            <a:pPr marL="286385" marR="621030" indent="-274320">
              <a:lnSpc>
                <a:spcPct val="102200"/>
              </a:lnSpc>
              <a:spcBef>
                <a:spcPts val="1475"/>
              </a:spcBef>
              <a:buClr>
                <a:srgbClr val="D20001"/>
              </a:buClr>
              <a:buFont typeface="Wingdings"/>
              <a:buChar char=""/>
              <a:tabLst>
                <a:tab pos="287020" algn="l"/>
              </a:tabLst>
            </a:pP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посещение за 14 дней до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появления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симптомов </a:t>
            </a: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эпидемиологически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неблагополучных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по</a:t>
            </a: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COVID-19</a:t>
            </a:r>
            <a:endParaRPr sz="1500">
              <a:latin typeface="Arial"/>
              <a:cs typeface="Arial"/>
            </a:endParaRPr>
          </a:p>
          <a:p>
            <a:pPr marL="286385" marR="5080">
              <a:lnSpc>
                <a:spcPct val="102200"/>
              </a:lnSpc>
            </a:pP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стран и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регионов,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главным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образом,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КНР,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Италия,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Южная </a:t>
            </a:r>
            <a:r>
              <a:rPr dirty="0" sz="1500" spc="-40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Корея,</a:t>
            </a:r>
            <a:r>
              <a:rPr dirty="0" sz="15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Иран;</a:t>
            </a:r>
            <a:endParaRPr sz="1500">
              <a:latin typeface="Arial"/>
              <a:cs typeface="Arial"/>
            </a:endParaRPr>
          </a:p>
          <a:p>
            <a:pPr marL="286385" marR="784860" indent="-274320">
              <a:lnSpc>
                <a:spcPct val="102200"/>
              </a:lnSpc>
              <a:spcBef>
                <a:spcPts val="575"/>
              </a:spcBef>
              <a:buClr>
                <a:srgbClr val="D20001"/>
              </a:buClr>
              <a:buFont typeface="Wingdings"/>
              <a:buChar char=""/>
              <a:tabLst>
                <a:tab pos="287020" algn="l"/>
              </a:tabLst>
            </a:pP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тесные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контакты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за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последние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14 дней с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лицами, </a:t>
            </a:r>
            <a:r>
              <a:rPr dirty="0" sz="1500" spc="-40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находящимися под наблюдением по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инфекции,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вызванной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новым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коронавирусом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SARS-CoV-2, </a:t>
            </a: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которые</a:t>
            </a:r>
            <a:r>
              <a:rPr dirty="0" sz="15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последующем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заболели;</a:t>
            </a:r>
            <a:endParaRPr sz="15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615"/>
              </a:spcBef>
              <a:buClr>
                <a:srgbClr val="D20001"/>
              </a:buClr>
              <a:buFont typeface="Wingdings"/>
              <a:buChar char=""/>
              <a:tabLst>
                <a:tab pos="287020" algn="l"/>
              </a:tabLst>
            </a:pP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тесные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контакты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за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 последние</a:t>
            </a:r>
            <a:r>
              <a:rPr dirty="0" sz="150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14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дней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с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лицами,</a:t>
            </a:r>
            <a:endParaRPr sz="15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  <a:spcBef>
                <a:spcPts val="40"/>
              </a:spcBef>
            </a:pP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у</a:t>
            </a:r>
            <a:r>
              <a:rPr dirty="0" sz="15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которых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лабораторно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подтвержден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диагноз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COVID-19.</a:t>
            </a:r>
            <a:endParaRPr sz="1500">
              <a:latin typeface="Arial"/>
              <a:cs typeface="Arial"/>
            </a:endParaRPr>
          </a:p>
        </p:txBody>
      </p:sp>
      <p:sp>
        <p:nvSpPr>
          <p:cNvPr id="23" name="object 23" descr=""/>
          <p:cNvSpPr/>
          <p:nvPr/>
        </p:nvSpPr>
        <p:spPr>
          <a:xfrm>
            <a:off x="3835400" y="1846757"/>
            <a:ext cx="2895600" cy="0"/>
          </a:xfrm>
          <a:custGeom>
            <a:avLst/>
            <a:gdLst/>
            <a:ahLst/>
            <a:cxnLst/>
            <a:rect l="l" t="t" r="r" b="b"/>
            <a:pathLst>
              <a:path w="2895600" h="0">
                <a:moveTo>
                  <a:pt x="2895549" y="0"/>
                </a:moveTo>
                <a:lnTo>
                  <a:pt x="0" y="0"/>
                </a:lnTo>
              </a:path>
            </a:pathLst>
          </a:custGeom>
          <a:ln w="24093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/>
          <p:nvPr/>
        </p:nvSpPr>
        <p:spPr>
          <a:xfrm>
            <a:off x="7339114" y="1846757"/>
            <a:ext cx="2479040" cy="0"/>
          </a:xfrm>
          <a:custGeom>
            <a:avLst/>
            <a:gdLst/>
            <a:ahLst/>
            <a:cxnLst/>
            <a:rect l="l" t="t" r="r" b="b"/>
            <a:pathLst>
              <a:path w="2479040" h="0">
                <a:moveTo>
                  <a:pt x="2478531" y="0"/>
                </a:moveTo>
                <a:lnTo>
                  <a:pt x="0" y="0"/>
                </a:lnTo>
              </a:path>
            </a:pathLst>
          </a:custGeom>
          <a:ln w="24093">
            <a:solidFill>
              <a:srgbClr val="D2000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/>
          <p:nvPr/>
        </p:nvSpPr>
        <p:spPr>
          <a:xfrm>
            <a:off x="1013968" y="3205111"/>
            <a:ext cx="4918710" cy="255904"/>
          </a:xfrm>
          <a:custGeom>
            <a:avLst/>
            <a:gdLst/>
            <a:ahLst/>
            <a:cxnLst/>
            <a:rect l="l" t="t" r="r" b="b"/>
            <a:pathLst>
              <a:path w="4918710" h="255904">
                <a:moveTo>
                  <a:pt x="676021" y="255536"/>
                </a:moveTo>
                <a:lnTo>
                  <a:pt x="337985" y="0"/>
                </a:lnTo>
                <a:lnTo>
                  <a:pt x="0" y="255536"/>
                </a:lnTo>
                <a:lnTo>
                  <a:pt x="676021" y="255536"/>
                </a:lnTo>
                <a:close/>
              </a:path>
              <a:path w="4918710" h="255904">
                <a:moveTo>
                  <a:pt x="4918621" y="255536"/>
                </a:moveTo>
                <a:lnTo>
                  <a:pt x="4580229" y="0"/>
                </a:lnTo>
                <a:lnTo>
                  <a:pt x="4241851" y="255536"/>
                </a:lnTo>
                <a:lnTo>
                  <a:pt x="4918621" y="255536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 txBox="1"/>
          <p:nvPr/>
        </p:nvSpPr>
        <p:spPr>
          <a:xfrm>
            <a:off x="10339634" y="7183782"/>
            <a:ext cx="184150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z="1350" spc="-10">
                <a:solidFill>
                  <a:srgbClr val="8F8F8F"/>
                </a:solidFill>
                <a:latin typeface="Arial"/>
                <a:cs typeface="Arial"/>
              </a:rPr>
              <a:t>4</a:t>
            </a:fld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56801" y="167922"/>
            <a:ext cx="685560" cy="777949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427685" y="769534"/>
            <a:ext cx="3812540" cy="37465"/>
            <a:chOff x="427685" y="769534"/>
            <a:chExt cx="3812540" cy="37465"/>
          </a:xfrm>
        </p:grpSpPr>
        <p:sp>
          <p:nvSpPr>
            <p:cNvPr id="4" name="object 4" descr=""/>
            <p:cNvSpPr/>
            <p:nvPr/>
          </p:nvSpPr>
          <p:spPr>
            <a:xfrm>
              <a:off x="428028" y="802030"/>
              <a:ext cx="3811904" cy="0"/>
            </a:xfrm>
            <a:custGeom>
              <a:avLst/>
              <a:gdLst/>
              <a:ahLst/>
              <a:cxnLst/>
              <a:rect l="l" t="t" r="r" b="b"/>
              <a:pathLst>
                <a:path w="3811904" h="0">
                  <a:moveTo>
                    <a:pt x="0" y="0"/>
                  </a:moveTo>
                  <a:lnTo>
                    <a:pt x="3811841" y="0"/>
                  </a:lnTo>
                </a:path>
              </a:pathLst>
            </a:custGeom>
            <a:ln w="9491">
              <a:solidFill>
                <a:srgbClr val="56565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27685" y="787057"/>
              <a:ext cx="1564005" cy="0"/>
            </a:xfrm>
            <a:custGeom>
              <a:avLst/>
              <a:gdLst/>
              <a:ahLst/>
              <a:cxnLst/>
              <a:rect l="l" t="t" r="r" b="b"/>
              <a:pathLst>
                <a:path w="1564005" h="0">
                  <a:moveTo>
                    <a:pt x="0" y="0"/>
                  </a:moveTo>
                  <a:lnTo>
                    <a:pt x="1563636" y="0"/>
                  </a:lnTo>
                </a:path>
              </a:pathLst>
            </a:custGeom>
            <a:ln w="35044">
              <a:solidFill>
                <a:srgbClr val="D2000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7079" y="260781"/>
            <a:ext cx="3997960" cy="375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461" sz="2850"/>
              <a:t>п.3.1.</a:t>
            </a:r>
            <a:r>
              <a:rPr dirty="0" baseline="1461" sz="2850" spc="367"/>
              <a:t> </a:t>
            </a:r>
            <a:r>
              <a:rPr dirty="0" sz="2300" spc="-5">
                <a:solidFill>
                  <a:srgbClr val="D20001"/>
                </a:solidFill>
              </a:rPr>
              <a:t>Диагностика</a:t>
            </a:r>
            <a:r>
              <a:rPr dirty="0" sz="2300" spc="-10">
                <a:solidFill>
                  <a:srgbClr val="D20001"/>
                </a:solidFill>
              </a:rPr>
              <a:t> </a:t>
            </a:r>
            <a:r>
              <a:rPr dirty="0" sz="2300" spc="-5"/>
              <a:t>COVID-19</a:t>
            </a:r>
            <a:endParaRPr sz="2300"/>
          </a:p>
        </p:txBody>
      </p:sp>
      <p:grpSp>
        <p:nvGrpSpPr>
          <p:cNvPr id="7" name="object 7" descr=""/>
          <p:cNvGrpSpPr/>
          <p:nvPr/>
        </p:nvGrpSpPr>
        <p:grpSpPr>
          <a:xfrm>
            <a:off x="460273" y="5380532"/>
            <a:ext cx="6953884" cy="1521460"/>
            <a:chOff x="460273" y="5380532"/>
            <a:chExt cx="6953884" cy="1521460"/>
          </a:xfrm>
        </p:grpSpPr>
        <p:sp>
          <p:nvSpPr>
            <p:cNvPr id="8" name="object 8" descr=""/>
            <p:cNvSpPr/>
            <p:nvPr/>
          </p:nvSpPr>
          <p:spPr>
            <a:xfrm>
              <a:off x="463448" y="5566968"/>
              <a:ext cx="6950709" cy="1334770"/>
            </a:xfrm>
            <a:custGeom>
              <a:avLst/>
              <a:gdLst/>
              <a:ahLst/>
              <a:cxnLst/>
              <a:rect l="l" t="t" r="r" b="b"/>
              <a:pathLst>
                <a:path w="6950709" h="1334770">
                  <a:moveTo>
                    <a:pt x="6888556" y="1334642"/>
                  </a:moveTo>
                  <a:lnTo>
                    <a:pt x="61963" y="1334642"/>
                  </a:lnTo>
                  <a:lnTo>
                    <a:pt x="37842" y="1329774"/>
                  </a:lnTo>
                  <a:lnTo>
                    <a:pt x="18146" y="1316496"/>
                  </a:lnTo>
                  <a:lnTo>
                    <a:pt x="4868" y="1296800"/>
                  </a:lnTo>
                  <a:lnTo>
                    <a:pt x="0" y="1272679"/>
                  </a:lnTo>
                  <a:lnTo>
                    <a:pt x="0" y="61963"/>
                  </a:lnTo>
                  <a:lnTo>
                    <a:pt x="4868" y="37858"/>
                  </a:lnTo>
                  <a:lnTo>
                    <a:pt x="18146" y="18161"/>
                  </a:lnTo>
                  <a:lnTo>
                    <a:pt x="37842" y="4874"/>
                  </a:lnTo>
                  <a:lnTo>
                    <a:pt x="61963" y="0"/>
                  </a:lnTo>
                  <a:lnTo>
                    <a:pt x="6888556" y="0"/>
                  </a:lnTo>
                  <a:lnTo>
                    <a:pt x="6912682" y="4874"/>
                  </a:lnTo>
                  <a:lnTo>
                    <a:pt x="6932377" y="18161"/>
                  </a:lnTo>
                  <a:lnTo>
                    <a:pt x="6945652" y="37858"/>
                  </a:lnTo>
                  <a:lnTo>
                    <a:pt x="6950519" y="61963"/>
                  </a:lnTo>
                  <a:lnTo>
                    <a:pt x="6950519" y="1272679"/>
                  </a:lnTo>
                  <a:lnTo>
                    <a:pt x="6945652" y="1296800"/>
                  </a:lnTo>
                  <a:lnTo>
                    <a:pt x="6932377" y="1316496"/>
                  </a:lnTo>
                  <a:lnTo>
                    <a:pt x="6912682" y="1329774"/>
                  </a:lnTo>
                  <a:lnTo>
                    <a:pt x="6888556" y="1334642"/>
                  </a:lnTo>
                  <a:close/>
                </a:path>
              </a:pathLst>
            </a:custGeom>
            <a:solidFill>
              <a:srgbClr val="FFDDD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63448" y="5383707"/>
              <a:ext cx="2040889" cy="290830"/>
            </a:xfrm>
            <a:custGeom>
              <a:avLst/>
              <a:gdLst/>
              <a:ahLst/>
              <a:cxnLst/>
              <a:rect l="l" t="t" r="r" b="b"/>
              <a:pathLst>
                <a:path w="2040889" h="290829">
                  <a:moveTo>
                    <a:pt x="1992160" y="0"/>
                  </a:moveTo>
                  <a:lnTo>
                    <a:pt x="0" y="0"/>
                  </a:lnTo>
                  <a:lnTo>
                    <a:pt x="0" y="290614"/>
                  </a:lnTo>
                  <a:lnTo>
                    <a:pt x="2040636" y="290614"/>
                  </a:lnTo>
                  <a:lnTo>
                    <a:pt x="2040636" y="48463"/>
                  </a:lnTo>
                  <a:lnTo>
                    <a:pt x="1992160" y="0"/>
                  </a:lnTo>
                  <a:close/>
                </a:path>
              </a:pathLst>
            </a:custGeom>
            <a:solidFill>
              <a:srgbClr val="D2000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63448" y="5383707"/>
              <a:ext cx="2040889" cy="290830"/>
            </a:xfrm>
            <a:custGeom>
              <a:avLst/>
              <a:gdLst/>
              <a:ahLst/>
              <a:cxnLst/>
              <a:rect l="l" t="t" r="r" b="b"/>
              <a:pathLst>
                <a:path w="2040889" h="290829">
                  <a:moveTo>
                    <a:pt x="0" y="0"/>
                  </a:moveTo>
                  <a:lnTo>
                    <a:pt x="1992160" y="0"/>
                  </a:lnTo>
                  <a:lnTo>
                    <a:pt x="2040636" y="48463"/>
                  </a:lnTo>
                  <a:lnTo>
                    <a:pt x="2040636" y="290614"/>
                  </a:lnTo>
                  <a:lnTo>
                    <a:pt x="0" y="290614"/>
                  </a:lnTo>
                  <a:lnTo>
                    <a:pt x="0" y="0"/>
                  </a:lnTo>
                  <a:close/>
                </a:path>
              </a:pathLst>
            </a:custGeom>
            <a:ln w="5840">
              <a:solidFill>
                <a:srgbClr val="D2000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/>
          <p:nvPr/>
        </p:nvSpPr>
        <p:spPr>
          <a:xfrm>
            <a:off x="427685" y="1151382"/>
            <a:ext cx="2836545" cy="1603375"/>
          </a:xfrm>
          <a:custGeom>
            <a:avLst/>
            <a:gdLst/>
            <a:ahLst/>
            <a:cxnLst/>
            <a:rect l="l" t="t" r="r" b="b"/>
            <a:pathLst>
              <a:path w="2836545" h="1603375">
                <a:moveTo>
                  <a:pt x="2761996" y="1603273"/>
                </a:moveTo>
                <a:lnTo>
                  <a:pt x="74409" y="1603273"/>
                </a:lnTo>
                <a:lnTo>
                  <a:pt x="45434" y="1597422"/>
                </a:lnTo>
                <a:lnTo>
                  <a:pt x="21783" y="1581470"/>
                </a:lnTo>
                <a:lnTo>
                  <a:pt x="5843" y="1557817"/>
                </a:lnTo>
                <a:lnTo>
                  <a:pt x="0" y="1528864"/>
                </a:lnTo>
                <a:lnTo>
                  <a:pt x="0" y="74371"/>
                </a:lnTo>
                <a:lnTo>
                  <a:pt x="5843" y="45439"/>
                </a:lnTo>
                <a:lnTo>
                  <a:pt x="21783" y="21797"/>
                </a:lnTo>
                <a:lnTo>
                  <a:pt x="45434" y="5850"/>
                </a:lnTo>
                <a:lnTo>
                  <a:pt x="74409" y="0"/>
                </a:lnTo>
                <a:lnTo>
                  <a:pt x="2761996" y="0"/>
                </a:lnTo>
                <a:lnTo>
                  <a:pt x="2790956" y="5850"/>
                </a:lnTo>
                <a:lnTo>
                  <a:pt x="2814613" y="21797"/>
                </a:lnTo>
                <a:lnTo>
                  <a:pt x="2830567" y="45439"/>
                </a:lnTo>
                <a:lnTo>
                  <a:pt x="2836418" y="74371"/>
                </a:lnTo>
                <a:lnTo>
                  <a:pt x="2836418" y="1528864"/>
                </a:lnTo>
                <a:lnTo>
                  <a:pt x="2830567" y="1557817"/>
                </a:lnTo>
                <a:lnTo>
                  <a:pt x="2814613" y="1581470"/>
                </a:lnTo>
                <a:lnTo>
                  <a:pt x="2790956" y="1597422"/>
                </a:lnTo>
                <a:lnTo>
                  <a:pt x="2761996" y="1603273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7590942" y="1124218"/>
            <a:ext cx="2693670" cy="4570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1092835">
              <a:lnSpc>
                <a:spcPct val="101499"/>
              </a:lnSpc>
              <a:spcBef>
                <a:spcPts val="95"/>
              </a:spcBef>
            </a:pPr>
            <a:r>
              <a:rPr dirty="0" sz="1700" spc="10" b="1">
                <a:solidFill>
                  <a:srgbClr val="006FC0"/>
                </a:solidFill>
                <a:latin typeface="Arial"/>
                <a:cs typeface="Arial"/>
              </a:rPr>
              <a:t>Ла</a:t>
            </a:r>
            <a:r>
              <a:rPr dirty="0" sz="1700" spc="5" b="1">
                <a:solidFill>
                  <a:srgbClr val="006FC0"/>
                </a:solidFill>
                <a:latin typeface="Arial"/>
                <a:cs typeface="Arial"/>
              </a:rPr>
              <a:t>б</a:t>
            </a:r>
            <a:r>
              <a:rPr dirty="0" sz="1700" spc="5" b="1">
                <a:solidFill>
                  <a:srgbClr val="006FC0"/>
                </a:solidFill>
                <a:latin typeface="Arial"/>
                <a:cs typeface="Arial"/>
              </a:rPr>
              <a:t>орат</a:t>
            </a:r>
            <a:r>
              <a:rPr dirty="0" sz="1700" spc="5" b="1">
                <a:solidFill>
                  <a:srgbClr val="006FC0"/>
                </a:solidFill>
                <a:latin typeface="Arial"/>
                <a:cs typeface="Arial"/>
              </a:rPr>
              <a:t>о</a:t>
            </a:r>
            <a:r>
              <a:rPr dirty="0" sz="1700" spc="5" b="1">
                <a:solidFill>
                  <a:srgbClr val="006FC0"/>
                </a:solidFill>
                <a:latin typeface="Arial"/>
                <a:cs typeface="Arial"/>
              </a:rPr>
              <a:t>рная  </a:t>
            </a:r>
            <a:r>
              <a:rPr dirty="0" sz="1700" spc="5" b="1">
                <a:solidFill>
                  <a:srgbClr val="006FC0"/>
                </a:solidFill>
                <a:latin typeface="Arial"/>
                <a:cs typeface="Arial"/>
              </a:rPr>
              <a:t>диагностика</a:t>
            </a:r>
            <a:endParaRPr sz="17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890"/>
              </a:spcBef>
            </a:pPr>
            <a:r>
              <a:rPr dirty="0" sz="1700" spc="10">
                <a:solidFill>
                  <a:srgbClr val="006FC0"/>
                </a:solidFill>
                <a:latin typeface="Arial"/>
                <a:cs typeface="Arial"/>
              </a:rPr>
              <a:t>общая</a:t>
            </a:r>
            <a:endParaRPr sz="1700">
              <a:latin typeface="Arial"/>
              <a:cs typeface="Arial"/>
            </a:endParaRPr>
          </a:p>
          <a:p>
            <a:pPr marL="222250" indent="-184785">
              <a:lnSpc>
                <a:spcPct val="100000"/>
              </a:lnSpc>
              <a:spcBef>
                <a:spcPts val="290"/>
              </a:spcBef>
              <a:buClr>
                <a:srgbClr val="006FC0"/>
              </a:buClr>
              <a:buSzPct val="131034"/>
              <a:buChar char="•"/>
              <a:tabLst>
                <a:tab pos="222885" algn="l"/>
              </a:tabLst>
            </a:pP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общий</a:t>
            </a:r>
            <a:r>
              <a:rPr dirty="0" sz="145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анализ</a:t>
            </a:r>
            <a:r>
              <a:rPr dirty="0" sz="145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крови;</a:t>
            </a:r>
            <a:endParaRPr sz="1450">
              <a:latin typeface="Arial"/>
              <a:cs typeface="Arial"/>
            </a:endParaRPr>
          </a:p>
          <a:p>
            <a:pPr marL="222250" marR="1121410" indent="-184785">
              <a:lnSpc>
                <a:spcPct val="102400"/>
              </a:lnSpc>
              <a:spcBef>
                <a:spcPts val="575"/>
              </a:spcBef>
              <a:buClr>
                <a:srgbClr val="006FC0"/>
              </a:buClr>
              <a:buSzPct val="131034"/>
              <a:buChar char="•"/>
              <a:tabLst>
                <a:tab pos="222885" algn="l"/>
              </a:tabLst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биохи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м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ичес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к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ий 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анализ</a:t>
            </a:r>
            <a:r>
              <a:rPr dirty="0" sz="145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крови;</a:t>
            </a:r>
            <a:endParaRPr sz="1450">
              <a:latin typeface="Arial"/>
              <a:cs typeface="Arial"/>
            </a:endParaRPr>
          </a:p>
          <a:p>
            <a:pPr marL="222250" marR="561340" indent="-184785">
              <a:lnSpc>
                <a:spcPct val="102400"/>
              </a:lnSpc>
              <a:spcBef>
                <a:spcPts val="580"/>
              </a:spcBef>
              <a:buClr>
                <a:srgbClr val="006FC0"/>
              </a:buClr>
              <a:buSzPct val="131034"/>
              <a:buChar char="•"/>
              <a:tabLst>
                <a:tab pos="222885" algn="l"/>
              </a:tabLst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исследование уровня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С-реактивного</a:t>
            </a:r>
            <a:r>
              <a:rPr dirty="0" sz="1450" spc="-2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белка;</a:t>
            </a:r>
            <a:endParaRPr sz="1450">
              <a:latin typeface="Arial"/>
              <a:cs typeface="Arial"/>
            </a:endParaRPr>
          </a:p>
          <a:p>
            <a:pPr marL="222250" indent="-184785">
              <a:lnSpc>
                <a:spcPct val="100000"/>
              </a:lnSpc>
              <a:spcBef>
                <a:spcPts val="615"/>
              </a:spcBef>
              <a:buClr>
                <a:srgbClr val="006FC0"/>
              </a:buClr>
              <a:buSzPct val="131034"/>
              <a:buChar char="•"/>
              <a:tabLst>
                <a:tab pos="222885" algn="l"/>
              </a:tabLst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пульсоксиметрия.</a:t>
            </a:r>
            <a:endParaRPr sz="145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230"/>
              </a:spcBef>
            </a:pPr>
            <a:r>
              <a:rPr dirty="0" sz="1500" spc="20" b="1" i="1">
                <a:solidFill>
                  <a:srgbClr val="353535"/>
                </a:solidFill>
                <a:latin typeface="Arial"/>
                <a:cs typeface="Arial"/>
              </a:rPr>
              <a:t>+</a:t>
            </a:r>
            <a:r>
              <a:rPr dirty="0" sz="1500" spc="-15" b="1" i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 b="1" i="1">
                <a:solidFill>
                  <a:srgbClr val="353535"/>
                </a:solidFill>
                <a:latin typeface="Arial"/>
                <a:cs typeface="Arial"/>
              </a:rPr>
              <a:t>пациентам</a:t>
            </a:r>
            <a:r>
              <a:rPr dirty="0" sz="1500" spc="-10" b="1" i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 b="1" i="1">
                <a:solidFill>
                  <a:srgbClr val="353535"/>
                </a:solidFill>
                <a:latin typeface="Arial"/>
                <a:cs typeface="Arial"/>
              </a:rPr>
              <a:t>с</a:t>
            </a:r>
            <a:r>
              <a:rPr dirty="0" sz="1500" spc="-10" b="1" i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 b="1" i="1">
                <a:solidFill>
                  <a:srgbClr val="353535"/>
                </a:solidFill>
                <a:latin typeface="Arial"/>
                <a:cs typeface="Arial"/>
              </a:rPr>
              <a:t>ОДН:</a:t>
            </a:r>
            <a:endParaRPr sz="1500">
              <a:latin typeface="Arial"/>
              <a:cs typeface="Arial"/>
            </a:endParaRPr>
          </a:p>
          <a:p>
            <a:pPr marL="222250" marR="626745" indent="-184785">
              <a:lnSpc>
                <a:spcPts val="1780"/>
              </a:lnSpc>
              <a:spcBef>
                <a:spcPts val="30"/>
              </a:spcBef>
              <a:buClr>
                <a:srgbClr val="006FC0"/>
              </a:buClr>
              <a:buSzPct val="131034"/>
              <a:buChar char="•"/>
              <a:tabLst>
                <a:tab pos="222885" algn="l"/>
              </a:tabLst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исследование газов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артериальной</a:t>
            </a:r>
            <a:r>
              <a:rPr dirty="0" sz="1450" spc="-3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крови;</a:t>
            </a:r>
            <a:endParaRPr sz="1450">
              <a:latin typeface="Arial"/>
              <a:cs typeface="Arial"/>
            </a:endParaRPr>
          </a:p>
          <a:p>
            <a:pPr marL="222250" indent="-184785">
              <a:lnSpc>
                <a:spcPct val="100000"/>
              </a:lnSpc>
              <a:spcBef>
                <a:spcPts val="550"/>
              </a:spcBef>
              <a:buClr>
                <a:srgbClr val="006FC0"/>
              </a:buClr>
              <a:buSzPct val="133333"/>
              <a:buChar char="•"/>
              <a:tabLst>
                <a:tab pos="222885" algn="l"/>
              </a:tabLst>
            </a:pP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коагулограмма.</a:t>
            </a:r>
            <a:endParaRPr sz="15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215"/>
              </a:spcBef>
            </a:pPr>
            <a:r>
              <a:rPr dirty="0" sz="1700" spc="10">
                <a:solidFill>
                  <a:srgbClr val="006FC0"/>
                </a:solidFill>
                <a:latin typeface="Arial"/>
                <a:cs typeface="Arial"/>
              </a:rPr>
              <a:t>специфическая</a:t>
            </a:r>
            <a:r>
              <a:rPr dirty="0" baseline="24154" sz="1725" spc="15">
                <a:solidFill>
                  <a:srgbClr val="006FC0"/>
                </a:solidFill>
                <a:latin typeface="Arial"/>
                <a:cs typeface="Arial"/>
              </a:rPr>
              <a:t>1</a:t>
            </a:r>
            <a:endParaRPr baseline="24154" sz="1725">
              <a:latin typeface="Arial"/>
              <a:cs typeface="Arial"/>
            </a:endParaRPr>
          </a:p>
          <a:p>
            <a:pPr marL="222250" indent="-184785">
              <a:lnSpc>
                <a:spcPct val="100000"/>
              </a:lnSpc>
              <a:spcBef>
                <a:spcPts val="295"/>
              </a:spcBef>
              <a:buClr>
                <a:srgbClr val="006FC0"/>
              </a:buClr>
              <a:buSzPct val="131034"/>
              <a:buChar char="•"/>
              <a:tabLst>
                <a:tab pos="222885" algn="l"/>
              </a:tabLst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выявление</a:t>
            </a:r>
            <a:r>
              <a:rPr dirty="0" sz="1450" spc="-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РНК</a:t>
            </a:r>
            <a:endParaRPr sz="1450">
              <a:latin typeface="Arial"/>
              <a:cs typeface="Arial"/>
            </a:endParaRPr>
          </a:p>
          <a:p>
            <a:pPr marL="222250">
              <a:lnSpc>
                <a:spcPct val="100000"/>
              </a:lnSpc>
              <a:spcBef>
                <a:spcPts val="40"/>
              </a:spcBef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SARS-CoV-2</a:t>
            </a:r>
            <a:r>
              <a:rPr dirty="0" sz="145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методом</a:t>
            </a:r>
            <a:r>
              <a:rPr dirty="0" sz="145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ПЦР.</a:t>
            </a:r>
            <a:endParaRPr sz="145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818258" y="1136776"/>
            <a:ext cx="3173095" cy="39871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44450">
              <a:lnSpc>
                <a:spcPct val="100000"/>
              </a:lnSpc>
              <a:spcBef>
                <a:spcPts val="125"/>
              </a:spcBef>
            </a:pPr>
            <a:r>
              <a:rPr dirty="0" sz="1700" spc="10" b="1">
                <a:solidFill>
                  <a:srgbClr val="006FC0"/>
                </a:solidFill>
                <a:latin typeface="Arial"/>
                <a:cs typeface="Arial"/>
              </a:rPr>
              <a:t>Подробная</a:t>
            </a:r>
            <a:r>
              <a:rPr dirty="0" sz="1700" spc="-3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700" spc="5" b="1">
                <a:solidFill>
                  <a:srgbClr val="006FC0"/>
                </a:solidFill>
                <a:latin typeface="Arial"/>
                <a:cs typeface="Arial"/>
              </a:rPr>
              <a:t>оценка</a:t>
            </a:r>
            <a:endParaRPr sz="1700">
              <a:latin typeface="Arial"/>
              <a:cs typeface="Arial"/>
            </a:endParaRPr>
          </a:p>
          <a:p>
            <a:pPr marL="44450" marR="382905">
              <a:lnSpc>
                <a:spcPct val="102400"/>
              </a:lnSpc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жалоб, анамнеза заболевания,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эпидемиологического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анамнеза</a:t>
            </a:r>
            <a:endParaRPr sz="1450">
              <a:latin typeface="Arial"/>
              <a:cs typeface="Arial"/>
            </a:endParaRPr>
          </a:p>
          <a:p>
            <a:pPr marL="12700" marR="1510030">
              <a:lnSpc>
                <a:spcPct val="101400"/>
              </a:lnSpc>
              <a:spcBef>
                <a:spcPts val="1015"/>
              </a:spcBef>
            </a:pPr>
            <a:r>
              <a:rPr dirty="0" sz="1700" spc="5" b="1">
                <a:solidFill>
                  <a:srgbClr val="006FC0"/>
                </a:solidFill>
                <a:latin typeface="Arial"/>
                <a:cs typeface="Arial"/>
              </a:rPr>
              <a:t>Физикальное </a:t>
            </a:r>
            <a:r>
              <a:rPr dirty="0" sz="1700" spc="1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700" spc="5" b="1">
                <a:solidFill>
                  <a:srgbClr val="006FC0"/>
                </a:solidFill>
                <a:latin typeface="Arial"/>
                <a:cs typeface="Arial"/>
              </a:rPr>
              <a:t>обследование:</a:t>
            </a:r>
            <a:endParaRPr sz="1700">
              <a:latin typeface="Arial"/>
              <a:cs typeface="Arial"/>
            </a:endParaRPr>
          </a:p>
          <a:p>
            <a:pPr marL="196850" marR="437515" indent="-184785">
              <a:lnSpc>
                <a:spcPct val="102400"/>
              </a:lnSpc>
              <a:spcBef>
                <a:spcPts val="825"/>
              </a:spcBef>
              <a:buClr>
                <a:srgbClr val="006FC0"/>
              </a:buClr>
              <a:buSzPct val="131034"/>
              <a:buChar char="•"/>
              <a:tabLst>
                <a:tab pos="197485" algn="l"/>
              </a:tabLst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оценка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слизистых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оболочек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верхних</a:t>
            </a:r>
            <a:r>
              <a:rPr dirty="0" sz="14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дыхательных</a:t>
            </a:r>
            <a:r>
              <a:rPr dirty="0" sz="14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путей;</a:t>
            </a:r>
            <a:endParaRPr sz="1450">
              <a:latin typeface="Arial"/>
              <a:cs typeface="Arial"/>
            </a:endParaRPr>
          </a:p>
          <a:p>
            <a:pPr marL="196850" indent="-184785">
              <a:lnSpc>
                <a:spcPct val="100000"/>
              </a:lnSpc>
              <a:spcBef>
                <a:spcPts val="905"/>
              </a:spcBef>
              <a:buClr>
                <a:srgbClr val="006FC0"/>
              </a:buClr>
              <a:buSzPct val="131034"/>
              <a:buChar char="•"/>
              <a:tabLst>
                <a:tab pos="197485" algn="l"/>
              </a:tabLst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аускультация</a:t>
            </a:r>
            <a:r>
              <a:rPr dirty="0" sz="14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и</a:t>
            </a:r>
            <a:r>
              <a:rPr dirty="0" sz="14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перкуссия</a:t>
            </a:r>
            <a:r>
              <a:rPr dirty="0" sz="14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легких;</a:t>
            </a:r>
            <a:endParaRPr sz="1450">
              <a:latin typeface="Arial"/>
              <a:cs typeface="Arial"/>
            </a:endParaRPr>
          </a:p>
          <a:p>
            <a:pPr marL="196850" indent="-184785">
              <a:lnSpc>
                <a:spcPct val="100000"/>
              </a:lnSpc>
              <a:spcBef>
                <a:spcPts val="905"/>
              </a:spcBef>
              <a:buClr>
                <a:srgbClr val="006FC0"/>
              </a:buClr>
              <a:buSzPct val="131034"/>
              <a:buChar char="•"/>
              <a:tabLst>
                <a:tab pos="197485" algn="l"/>
              </a:tabLst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пальпация</a:t>
            </a:r>
            <a:r>
              <a:rPr dirty="0" sz="145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лимфатических</a:t>
            </a:r>
            <a:r>
              <a:rPr dirty="0" sz="145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узлов;</a:t>
            </a:r>
            <a:endParaRPr sz="1450">
              <a:latin typeface="Arial"/>
              <a:cs typeface="Arial"/>
            </a:endParaRPr>
          </a:p>
          <a:p>
            <a:pPr marL="196850" marR="114935" indent="-184785">
              <a:lnSpc>
                <a:spcPct val="102400"/>
              </a:lnSpc>
              <a:spcBef>
                <a:spcPts val="865"/>
              </a:spcBef>
              <a:buClr>
                <a:srgbClr val="006FC0"/>
              </a:buClr>
              <a:buSzPct val="131034"/>
              <a:buChar char="•"/>
              <a:tabLst>
                <a:tab pos="197485" algn="l"/>
              </a:tabLst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исследование органов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брюшной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полости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с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определением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размеров</a:t>
            </a:r>
            <a:r>
              <a:rPr dirty="0" sz="14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печени</a:t>
            </a:r>
            <a:r>
              <a:rPr dirty="0" sz="145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и</a:t>
            </a:r>
            <a:r>
              <a:rPr dirty="0" sz="145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селезенки;</a:t>
            </a:r>
            <a:endParaRPr sz="1450">
              <a:latin typeface="Arial"/>
              <a:cs typeface="Arial"/>
            </a:endParaRPr>
          </a:p>
          <a:p>
            <a:pPr marL="196850" indent="-184785">
              <a:lnSpc>
                <a:spcPct val="100000"/>
              </a:lnSpc>
              <a:spcBef>
                <a:spcPts val="900"/>
              </a:spcBef>
              <a:buClr>
                <a:srgbClr val="006FC0"/>
              </a:buClr>
              <a:buSzPct val="131034"/>
              <a:buChar char="•"/>
              <a:tabLst>
                <a:tab pos="197485" algn="l"/>
              </a:tabLst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термометрия.</a:t>
            </a:r>
            <a:endParaRPr sz="145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41718" y="1254626"/>
            <a:ext cx="2583180" cy="13836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  <a:spcBef>
                <a:spcPts val="90"/>
              </a:spcBef>
            </a:pPr>
            <a:r>
              <a:rPr dirty="0" sz="1450" spc="10" b="1">
                <a:solidFill>
                  <a:srgbClr val="FFFFFF"/>
                </a:solidFill>
                <a:latin typeface="Arial"/>
                <a:cs typeface="Arial"/>
              </a:rPr>
              <a:t>Диагноз </a:t>
            </a:r>
            <a:r>
              <a:rPr dirty="0" sz="1450" spc="15" b="1">
                <a:solidFill>
                  <a:srgbClr val="FFFFFF"/>
                </a:solidFill>
                <a:latin typeface="Arial"/>
                <a:cs typeface="Arial"/>
              </a:rPr>
              <a:t>устанавливается </a:t>
            </a:r>
            <a:r>
              <a:rPr dirty="0" sz="145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FFFFFF"/>
                </a:solidFill>
                <a:latin typeface="Arial"/>
                <a:cs typeface="Arial"/>
              </a:rPr>
              <a:t>на </a:t>
            </a:r>
            <a:r>
              <a:rPr dirty="0" sz="1450" spc="10">
                <a:solidFill>
                  <a:srgbClr val="FFFFFF"/>
                </a:solidFill>
                <a:latin typeface="Arial"/>
                <a:cs typeface="Arial"/>
              </a:rPr>
              <a:t>основании клинического </a:t>
            </a:r>
            <a:r>
              <a:rPr dirty="0" sz="145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FFFFFF"/>
                </a:solidFill>
                <a:latin typeface="Arial"/>
                <a:cs typeface="Arial"/>
              </a:rPr>
              <a:t>обследования, данных </a:t>
            </a:r>
            <a:r>
              <a:rPr dirty="0" sz="145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FFFFFF"/>
                </a:solidFill>
                <a:latin typeface="Arial"/>
                <a:cs typeface="Arial"/>
              </a:rPr>
              <a:t>эпидемиологического </a:t>
            </a:r>
            <a:r>
              <a:rPr dirty="0" sz="145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FFFFFF"/>
                </a:solidFill>
                <a:latin typeface="Arial"/>
                <a:cs typeface="Arial"/>
              </a:rPr>
              <a:t>анамнеза </a:t>
            </a:r>
            <a:r>
              <a:rPr dirty="0" sz="1450" spc="15">
                <a:solidFill>
                  <a:srgbClr val="FFFFFF"/>
                </a:solidFill>
                <a:latin typeface="Arial"/>
                <a:cs typeface="Arial"/>
              </a:rPr>
              <a:t>и </a:t>
            </a:r>
            <a:r>
              <a:rPr dirty="0" sz="1450" spc="10">
                <a:solidFill>
                  <a:srgbClr val="FFFFFF"/>
                </a:solidFill>
                <a:latin typeface="Arial"/>
                <a:cs typeface="Arial"/>
              </a:rPr>
              <a:t>результатов </a:t>
            </a:r>
            <a:r>
              <a:rPr dirty="0" sz="1450" spc="15">
                <a:solidFill>
                  <a:srgbClr val="FFFFFF"/>
                </a:solidFill>
                <a:latin typeface="Arial"/>
                <a:cs typeface="Arial"/>
              </a:rPr>
              <a:t> лабораторных</a:t>
            </a:r>
            <a:r>
              <a:rPr dirty="0" sz="145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FFFFFF"/>
                </a:solidFill>
                <a:latin typeface="Arial"/>
                <a:cs typeface="Arial"/>
              </a:rPr>
              <a:t>исследований</a:t>
            </a:r>
            <a:endParaRPr sz="1450">
              <a:latin typeface="Arial"/>
              <a:cs typeface="Arial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3478745" y="1170330"/>
            <a:ext cx="297180" cy="298450"/>
            <a:chOff x="3478745" y="1170330"/>
            <a:chExt cx="297180" cy="298450"/>
          </a:xfrm>
        </p:grpSpPr>
        <p:sp>
          <p:nvSpPr>
            <p:cNvPr id="16" name="object 16" descr=""/>
            <p:cNvSpPr/>
            <p:nvPr/>
          </p:nvSpPr>
          <p:spPr>
            <a:xfrm>
              <a:off x="3490810" y="1182395"/>
              <a:ext cx="273050" cy="274320"/>
            </a:xfrm>
            <a:custGeom>
              <a:avLst/>
              <a:gdLst/>
              <a:ahLst/>
              <a:cxnLst/>
              <a:rect l="l" t="t" r="r" b="b"/>
              <a:pathLst>
                <a:path w="273050" h="274319">
                  <a:moveTo>
                    <a:pt x="136525" y="0"/>
                  </a:moveTo>
                  <a:lnTo>
                    <a:pt x="93372" y="6976"/>
                  </a:lnTo>
                  <a:lnTo>
                    <a:pt x="55895" y="26403"/>
                  </a:lnTo>
                  <a:lnTo>
                    <a:pt x="26341" y="56029"/>
                  </a:lnTo>
                  <a:lnTo>
                    <a:pt x="6960" y="93602"/>
                  </a:lnTo>
                  <a:lnTo>
                    <a:pt x="0" y="136867"/>
                  </a:lnTo>
                  <a:lnTo>
                    <a:pt x="6960" y="180158"/>
                  </a:lnTo>
                  <a:lnTo>
                    <a:pt x="26341" y="217745"/>
                  </a:lnTo>
                  <a:lnTo>
                    <a:pt x="55895" y="247379"/>
                  </a:lnTo>
                  <a:lnTo>
                    <a:pt x="93372" y="266809"/>
                  </a:lnTo>
                  <a:lnTo>
                    <a:pt x="136525" y="273786"/>
                  </a:lnTo>
                  <a:lnTo>
                    <a:pt x="179662" y="266809"/>
                  </a:lnTo>
                  <a:lnTo>
                    <a:pt x="217138" y="247379"/>
                  </a:lnTo>
                  <a:lnTo>
                    <a:pt x="246697" y="217745"/>
                  </a:lnTo>
                  <a:lnTo>
                    <a:pt x="266086" y="180158"/>
                  </a:lnTo>
                  <a:lnTo>
                    <a:pt x="273050" y="136867"/>
                  </a:lnTo>
                  <a:lnTo>
                    <a:pt x="266086" y="93602"/>
                  </a:lnTo>
                  <a:lnTo>
                    <a:pt x="246697" y="56029"/>
                  </a:lnTo>
                  <a:lnTo>
                    <a:pt x="217138" y="26403"/>
                  </a:lnTo>
                  <a:lnTo>
                    <a:pt x="179662" y="6976"/>
                  </a:lnTo>
                  <a:lnTo>
                    <a:pt x="136525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3490810" y="1182395"/>
              <a:ext cx="273050" cy="274320"/>
            </a:xfrm>
            <a:custGeom>
              <a:avLst/>
              <a:gdLst/>
              <a:ahLst/>
              <a:cxnLst/>
              <a:rect l="l" t="t" r="r" b="b"/>
              <a:pathLst>
                <a:path w="273050" h="274319">
                  <a:moveTo>
                    <a:pt x="0" y="136867"/>
                  </a:moveTo>
                  <a:lnTo>
                    <a:pt x="6960" y="93602"/>
                  </a:lnTo>
                  <a:lnTo>
                    <a:pt x="26341" y="56029"/>
                  </a:lnTo>
                  <a:lnTo>
                    <a:pt x="55895" y="26403"/>
                  </a:lnTo>
                  <a:lnTo>
                    <a:pt x="93372" y="6976"/>
                  </a:lnTo>
                  <a:lnTo>
                    <a:pt x="136525" y="0"/>
                  </a:lnTo>
                  <a:lnTo>
                    <a:pt x="179662" y="6976"/>
                  </a:lnTo>
                  <a:lnTo>
                    <a:pt x="217138" y="26403"/>
                  </a:lnTo>
                  <a:lnTo>
                    <a:pt x="246697" y="56029"/>
                  </a:lnTo>
                  <a:lnTo>
                    <a:pt x="266086" y="93602"/>
                  </a:lnTo>
                  <a:lnTo>
                    <a:pt x="273050" y="136867"/>
                  </a:lnTo>
                  <a:lnTo>
                    <a:pt x="266086" y="180158"/>
                  </a:lnTo>
                  <a:lnTo>
                    <a:pt x="246697" y="217745"/>
                  </a:lnTo>
                  <a:lnTo>
                    <a:pt x="217138" y="247379"/>
                  </a:lnTo>
                  <a:lnTo>
                    <a:pt x="179662" y="266809"/>
                  </a:lnTo>
                  <a:lnTo>
                    <a:pt x="136525" y="273786"/>
                  </a:lnTo>
                  <a:lnTo>
                    <a:pt x="93372" y="266809"/>
                  </a:lnTo>
                  <a:lnTo>
                    <a:pt x="55895" y="247379"/>
                  </a:lnTo>
                  <a:lnTo>
                    <a:pt x="26341" y="217745"/>
                  </a:lnTo>
                  <a:lnTo>
                    <a:pt x="6960" y="180158"/>
                  </a:lnTo>
                  <a:lnTo>
                    <a:pt x="0" y="136867"/>
                  </a:lnTo>
                  <a:close/>
                </a:path>
              </a:pathLst>
            </a:custGeom>
            <a:ln w="24093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3559926" y="1183928"/>
            <a:ext cx="133985" cy="2597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500" spc="15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3483133" y="2337059"/>
            <a:ext cx="298450" cy="298450"/>
            <a:chOff x="3483133" y="2337059"/>
            <a:chExt cx="298450" cy="298450"/>
          </a:xfrm>
        </p:grpSpPr>
        <p:sp>
          <p:nvSpPr>
            <p:cNvPr id="20" name="object 20" descr=""/>
            <p:cNvSpPr/>
            <p:nvPr/>
          </p:nvSpPr>
          <p:spPr>
            <a:xfrm>
              <a:off x="3495179" y="2349106"/>
              <a:ext cx="274320" cy="274320"/>
            </a:xfrm>
            <a:custGeom>
              <a:avLst/>
              <a:gdLst/>
              <a:ahLst/>
              <a:cxnLst/>
              <a:rect l="l" t="t" r="r" b="b"/>
              <a:pathLst>
                <a:path w="274320" h="274319">
                  <a:moveTo>
                    <a:pt x="136867" y="0"/>
                  </a:moveTo>
                  <a:lnTo>
                    <a:pt x="93602" y="6976"/>
                  </a:lnTo>
                  <a:lnTo>
                    <a:pt x="56029" y="26403"/>
                  </a:lnTo>
                  <a:lnTo>
                    <a:pt x="26403" y="56029"/>
                  </a:lnTo>
                  <a:lnTo>
                    <a:pt x="6976" y="93602"/>
                  </a:lnTo>
                  <a:lnTo>
                    <a:pt x="0" y="136867"/>
                  </a:lnTo>
                  <a:lnTo>
                    <a:pt x="6976" y="180133"/>
                  </a:lnTo>
                  <a:lnTo>
                    <a:pt x="26403" y="217705"/>
                  </a:lnTo>
                  <a:lnTo>
                    <a:pt x="56029" y="247331"/>
                  </a:lnTo>
                  <a:lnTo>
                    <a:pt x="93602" y="266759"/>
                  </a:lnTo>
                  <a:lnTo>
                    <a:pt x="136867" y="273735"/>
                  </a:lnTo>
                  <a:lnTo>
                    <a:pt x="180159" y="266759"/>
                  </a:lnTo>
                  <a:lnTo>
                    <a:pt x="217750" y="247331"/>
                  </a:lnTo>
                  <a:lnTo>
                    <a:pt x="247387" y="217705"/>
                  </a:lnTo>
                  <a:lnTo>
                    <a:pt x="266821" y="180133"/>
                  </a:lnTo>
                  <a:lnTo>
                    <a:pt x="273799" y="136867"/>
                  </a:lnTo>
                  <a:lnTo>
                    <a:pt x="266821" y="93602"/>
                  </a:lnTo>
                  <a:lnTo>
                    <a:pt x="247387" y="56029"/>
                  </a:lnTo>
                  <a:lnTo>
                    <a:pt x="217750" y="26403"/>
                  </a:lnTo>
                  <a:lnTo>
                    <a:pt x="180159" y="6976"/>
                  </a:lnTo>
                  <a:lnTo>
                    <a:pt x="136867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3495179" y="2349106"/>
              <a:ext cx="274320" cy="274320"/>
            </a:xfrm>
            <a:custGeom>
              <a:avLst/>
              <a:gdLst/>
              <a:ahLst/>
              <a:cxnLst/>
              <a:rect l="l" t="t" r="r" b="b"/>
              <a:pathLst>
                <a:path w="274320" h="274319">
                  <a:moveTo>
                    <a:pt x="0" y="136867"/>
                  </a:moveTo>
                  <a:lnTo>
                    <a:pt x="6976" y="93602"/>
                  </a:lnTo>
                  <a:lnTo>
                    <a:pt x="26403" y="56029"/>
                  </a:lnTo>
                  <a:lnTo>
                    <a:pt x="56029" y="26403"/>
                  </a:lnTo>
                  <a:lnTo>
                    <a:pt x="93602" y="6976"/>
                  </a:lnTo>
                  <a:lnTo>
                    <a:pt x="136867" y="0"/>
                  </a:lnTo>
                  <a:lnTo>
                    <a:pt x="180159" y="6976"/>
                  </a:lnTo>
                  <a:lnTo>
                    <a:pt x="217750" y="26403"/>
                  </a:lnTo>
                  <a:lnTo>
                    <a:pt x="247387" y="56029"/>
                  </a:lnTo>
                  <a:lnTo>
                    <a:pt x="266821" y="93602"/>
                  </a:lnTo>
                  <a:lnTo>
                    <a:pt x="273799" y="136867"/>
                  </a:lnTo>
                  <a:lnTo>
                    <a:pt x="266821" y="180133"/>
                  </a:lnTo>
                  <a:lnTo>
                    <a:pt x="247387" y="217705"/>
                  </a:lnTo>
                  <a:lnTo>
                    <a:pt x="217750" y="247331"/>
                  </a:lnTo>
                  <a:lnTo>
                    <a:pt x="180159" y="266759"/>
                  </a:lnTo>
                  <a:lnTo>
                    <a:pt x="136867" y="273735"/>
                  </a:lnTo>
                  <a:lnTo>
                    <a:pt x="93602" y="266759"/>
                  </a:lnTo>
                  <a:lnTo>
                    <a:pt x="56029" y="247331"/>
                  </a:lnTo>
                  <a:lnTo>
                    <a:pt x="26403" y="217705"/>
                  </a:lnTo>
                  <a:lnTo>
                    <a:pt x="6976" y="180133"/>
                  </a:lnTo>
                  <a:lnTo>
                    <a:pt x="0" y="136867"/>
                  </a:lnTo>
                  <a:close/>
                </a:path>
              </a:pathLst>
            </a:custGeom>
            <a:ln w="24093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3564610" y="2350501"/>
            <a:ext cx="133985" cy="2597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500" spc="15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7267917" y="1170330"/>
            <a:ext cx="297180" cy="298450"/>
            <a:chOff x="7267917" y="1170330"/>
            <a:chExt cx="297180" cy="298450"/>
          </a:xfrm>
        </p:grpSpPr>
        <p:sp>
          <p:nvSpPr>
            <p:cNvPr id="24" name="object 24" descr=""/>
            <p:cNvSpPr/>
            <p:nvPr/>
          </p:nvSpPr>
          <p:spPr>
            <a:xfrm>
              <a:off x="7279982" y="1182395"/>
              <a:ext cx="273050" cy="274320"/>
            </a:xfrm>
            <a:custGeom>
              <a:avLst/>
              <a:gdLst/>
              <a:ahLst/>
              <a:cxnLst/>
              <a:rect l="l" t="t" r="r" b="b"/>
              <a:pathLst>
                <a:path w="273050" h="274319">
                  <a:moveTo>
                    <a:pt x="136525" y="0"/>
                  </a:moveTo>
                  <a:lnTo>
                    <a:pt x="93387" y="6976"/>
                  </a:lnTo>
                  <a:lnTo>
                    <a:pt x="55911" y="26403"/>
                  </a:lnTo>
                  <a:lnTo>
                    <a:pt x="26352" y="56029"/>
                  </a:lnTo>
                  <a:lnTo>
                    <a:pt x="6963" y="93602"/>
                  </a:lnTo>
                  <a:lnTo>
                    <a:pt x="0" y="136867"/>
                  </a:lnTo>
                  <a:lnTo>
                    <a:pt x="6963" y="180158"/>
                  </a:lnTo>
                  <a:lnTo>
                    <a:pt x="26352" y="217745"/>
                  </a:lnTo>
                  <a:lnTo>
                    <a:pt x="55911" y="247379"/>
                  </a:lnTo>
                  <a:lnTo>
                    <a:pt x="93387" y="266809"/>
                  </a:lnTo>
                  <a:lnTo>
                    <a:pt x="136525" y="273786"/>
                  </a:lnTo>
                  <a:lnTo>
                    <a:pt x="179677" y="266809"/>
                  </a:lnTo>
                  <a:lnTo>
                    <a:pt x="217154" y="247379"/>
                  </a:lnTo>
                  <a:lnTo>
                    <a:pt x="246708" y="217745"/>
                  </a:lnTo>
                  <a:lnTo>
                    <a:pt x="266089" y="180158"/>
                  </a:lnTo>
                  <a:lnTo>
                    <a:pt x="273050" y="136867"/>
                  </a:lnTo>
                  <a:lnTo>
                    <a:pt x="266089" y="93602"/>
                  </a:lnTo>
                  <a:lnTo>
                    <a:pt x="246708" y="56029"/>
                  </a:lnTo>
                  <a:lnTo>
                    <a:pt x="217154" y="26403"/>
                  </a:lnTo>
                  <a:lnTo>
                    <a:pt x="179677" y="6976"/>
                  </a:lnTo>
                  <a:lnTo>
                    <a:pt x="136525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7279982" y="1182395"/>
              <a:ext cx="273050" cy="274320"/>
            </a:xfrm>
            <a:custGeom>
              <a:avLst/>
              <a:gdLst/>
              <a:ahLst/>
              <a:cxnLst/>
              <a:rect l="l" t="t" r="r" b="b"/>
              <a:pathLst>
                <a:path w="273050" h="274319">
                  <a:moveTo>
                    <a:pt x="0" y="136867"/>
                  </a:moveTo>
                  <a:lnTo>
                    <a:pt x="6963" y="93602"/>
                  </a:lnTo>
                  <a:lnTo>
                    <a:pt x="26352" y="56029"/>
                  </a:lnTo>
                  <a:lnTo>
                    <a:pt x="55911" y="26403"/>
                  </a:lnTo>
                  <a:lnTo>
                    <a:pt x="93387" y="6976"/>
                  </a:lnTo>
                  <a:lnTo>
                    <a:pt x="136525" y="0"/>
                  </a:lnTo>
                  <a:lnTo>
                    <a:pt x="179677" y="6976"/>
                  </a:lnTo>
                  <a:lnTo>
                    <a:pt x="217154" y="26403"/>
                  </a:lnTo>
                  <a:lnTo>
                    <a:pt x="246708" y="56029"/>
                  </a:lnTo>
                  <a:lnTo>
                    <a:pt x="266089" y="93602"/>
                  </a:lnTo>
                  <a:lnTo>
                    <a:pt x="273050" y="136867"/>
                  </a:lnTo>
                  <a:lnTo>
                    <a:pt x="266089" y="180158"/>
                  </a:lnTo>
                  <a:lnTo>
                    <a:pt x="246708" y="217745"/>
                  </a:lnTo>
                  <a:lnTo>
                    <a:pt x="217154" y="247379"/>
                  </a:lnTo>
                  <a:lnTo>
                    <a:pt x="179677" y="266809"/>
                  </a:lnTo>
                  <a:lnTo>
                    <a:pt x="136525" y="273786"/>
                  </a:lnTo>
                  <a:lnTo>
                    <a:pt x="93387" y="266809"/>
                  </a:lnTo>
                  <a:lnTo>
                    <a:pt x="55911" y="247379"/>
                  </a:lnTo>
                  <a:lnTo>
                    <a:pt x="26352" y="217745"/>
                  </a:lnTo>
                  <a:lnTo>
                    <a:pt x="6963" y="180158"/>
                  </a:lnTo>
                  <a:lnTo>
                    <a:pt x="0" y="136867"/>
                  </a:lnTo>
                  <a:close/>
                </a:path>
              </a:pathLst>
            </a:custGeom>
            <a:ln w="24093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7349432" y="1183928"/>
            <a:ext cx="133985" cy="2597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500" spc="15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27" name="object 27" descr=""/>
          <p:cNvGrpSpPr/>
          <p:nvPr/>
        </p:nvGrpSpPr>
        <p:grpSpPr>
          <a:xfrm>
            <a:off x="7265751" y="4917940"/>
            <a:ext cx="298450" cy="298450"/>
            <a:chOff x="7265751" y="4917940"/>
            <a:chExt cx="298450" cy="298450"/>
          </a:xfrm>
        </p:grpSpPr>
        <p:sp>
          <p:nvSpPr>
            <p:cNvPr id="28" name="object 28" descr=""/>
            <p:cNvSpPr/>
            <p:nvPr/>
          </p:nvSpPr>
          <p:spPr>
            <a:xfrm>
              <a:off x="7277798" y="4929987"/>
              <a:ext cx="274320" cy="274320"/>
            </a:xfrm>
            <a:custGeom>
              <a:avLst/>
              <a:gdLst/>
              <a:ahLst/>
              <a:cxnLst/>
              <a:rect l="l" t="t" r="r" b="b"/>
              <a:pathLst>
                <a:path w="274320" h="274320">
                  <a:moveTo>
                    <a:pt x="136918" y="0"/>
                  </a:moveTo>
                  <a:lnTo>
                    <a:pt x="93628" y="6976"/>
                  </a:lnTo>
                  <a:lnTo>
                    <a:pt x="56040" y="26403"/>
                  </a:lnTo>
                  <a:lnTo>
                    <a:pt x="26407" y="56029"/>
                  </a:lnTo>
                  <a:lnTo>
                    <a:pt x="6976" y="93602"/>
                  </a:lnTo>
                  <a:lnTo>
                    <a:pt x="0" y="136867"/>
                  </a:lnTo>
                  <a:lnTo>
                    <a:pt x="6976" y="180158"/>
                  </a:lnTo>
                  <a:lnTo>
                    <a:pt x="26407" y="217745"/>
                  </a:lnTo>
                  <a:lnTo>
                    <a:pt x="56040" y="247379"/>
                  </a:lnTo>
                  <a:lnTo>
                    <a:pt x="93628" y="266809"/>
                  </a:lnTo>
                  <a:lnTo>
                    <a:pt x="136918" y="273786"/>
                  </a:lnTo>
                  <a:lnTo>
                    <a:pt x="180184" y="266809"/>
                  </a:lnTo>
                  <a:lnTo>
                    <a:pt x="217756" y="247379"/>
                  </a:lnTo>
                  <a:lnTo>
                    <a:pt x="247382" y="217745"/>
                  </a:lnTo>
                  <a:lnTo>
                    <a:pt x="266810" y="180158"/>
                  </a:lnTo>
                  <a:lnTo>
                    <a:pt x="273786" y="136867"/>
                  </a:lnTo>
                  <a:lnTo>
                    <a:pt x="266810" y="93602"/>
                  </a:lnTo>
                  <a:lnTo>
                    <a:pt x="247382" y="56029"/>
                  </a:lnTo>
                  <a:lnTo>
                    <a:pt x="217756" y="26403"/>
                  </a:lnTo>
                  <a:lnTo>
                    <a:pt x="180184" y="6976"/>
                  </a:lnTo>
                  <a:lnTo>
                    <a:pt x="136918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7277798" y="4929987"/>
              <a:ext cx="274320" cy="274320"/>
            </a:xfrm>
            <a:custGeom>
              <a:avLst/>
              <a:gdLst/>
              <a:ahLst/>
              <a:cxnLst/>
              <a:rect l="l" t="t" r="r" b="b"/>
              <a:pathLst>
                <a:path w="274320" h="274320">
                  <a:moveTo>
                    <a:pt x="0" y="136867"/>
                  </a:moveTo>
                  <a:lnTo>
                    <a:pt x="6976" y="93602"/>
                  </a:lnTo>
                  <a:lnTo>
                    <a:pt x="26407" y="56029"/>
                  </a:lnTo>
                  <a:lnTo>
                    <a:pt x="56040" y="26403"/>
                  </a:lnTo>
                  <a:lnTo>
                    <a:pt x="93628" y="6976"/>
                  </a:lnTo>
                  <a:lnTo>
                    <a:pt x="136918" y="0"/>
                  </a:lnTo>
                  <a:lnTo>
                    <a:pt x="180184" y="6976"/>
                  </a:lnTo>
                  <a:lnTo>
                    <a:pt x="217756" y="26403"/>
                  </a:lnTo>
                  <a:lnTo>
                    <a:pt x="247382" y="56029"/>
                  </a:lnTo>
                  <a:lnTo>
                    <a:pt x="266810" y="93602"/>
                  </a:lnTo>
                  <a:lnTo>
                    <a:pt x="273786" y="136867"/>
                  </a:lnTo>
                  <a:lnTo>
                    <a:pt x="266810" y="180158"/>
                  </a:lnTo>
                  <a:lnTo>
                    <a:pt x="247382" y="217745"/>
                  </a:lnTo>
                  <a:lnTo>
                    <a:pt x="217756" y="247379"/>
                  </a:lnTo>
                  <a:lnTo>
                    <a:pt x="180184" y="266809"/>
                  </a:lnTo>
                  <a:lnTo>
                    <a:pt x="136918" y="273786"/>
                  </a:lnTo>
                  <a:lnTo>
                    <a:pt x="93628" y="266809"/>
                  </a:lnTo>
                  <a:lnTo>
                    <a:pt x="56040" y="247379"/>
                  </a:lnTo>
                  <a:lnTo>
                    <a:pt x="26407" y="217745"/>
                  </a:lnTo>
                  <a:lnTo>
                    <a:pt x="6976" y="180158"/>
                  </a:lnTo>
                  <a:lnTo>
                    <a:pt x="0" y="136867"/>
                  </a:lnTo>
                  <a:close/>
                </a:path>
              </a:pathLst>
            </a:custGeom>
            <a:ln w="24093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 descr=""/>
          <p:cNvSpPr txBox="1"/>
          <p:nvPr/>
        </p:nvSpPr>
        <p:spPr>
          <a:xfrm>
            <a:off x="7347667" y="4931940"/>
            <a:ext cx="133985" cy="2597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500" spc="15" b="1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5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2503780" y="5731274"/>
            <a:ext cx="4648835" cy="1010919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90"/>
              </a:spcBef>
            </a:pPr>
            <a:r>
              <a:rPr dirty="0" sz="1400" spc="15">
                <a:solidFill>
                  <a:srgbClr val="353535"/>
                </a:solidFill>
                <a:latin typeface="Arial"/>
                <a:cs typeface="Arial"/>
              </a:rPr>
              <a:t>госпитализация в инфекционную больницу/отделение </a:t>
            </a:r>
            <a:r>
              <a:rPr dirty="0" sz="1400" spc="-37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53535"/>
                </a:solidFill>
                <a:latin typeface="Arial"/>
                <a:cs typeface="Arial"/>
              </a:rPr>
              <a:t>независимо</a:t>
            </a:r>
            <a:r>
              <a:rPr dirty="0" sz="14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53535"/>
                </a:solidFill>
                <a:latin typeface="Arial"/>
                <a:cs typeface="Arial"/>
              </a:rPr>
              <a:t>от</a:t>
            </a:r>
            <a:r>
              <a:rPr dirty="0" sz="14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53535"/>
                </a:solidFill>
                <a:latin typeface="Arial"/>
                <a:cs typeface="Arial"/>
              </a:rPr>
              <a:t>тяжести</a:t>
            </a:r>
            <a:r>
              <a:rPr dirty="0" sz="14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53535"/>
                </a:solidFill>
                <a:latin typeface="Arial"/>
                <a:cs typeface="Arial"/>
              </a:rPr>
              <a:t>состояния</a:t>
            </a:r>
            <a:r>
              <a:rPr dirty="0" sz="14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53535"/>
                </a:solidFill>
                <a:latin typeface="Arial"/>
                <a:cs typeface="Arial"/>
              </a:rPr>
              <a:t>больного</a:t>
            </a:r>
            <a:endParaRPr sz="1400">
              <a:latin typeface="Arial"/>
              <a:cs typeface="Arial"/>
            </a:endParaRPr>
          </a:p>
          <a:p>
            <a:pPr marL="12700" marR="368935">
              <a:lnSpc>
                <a:spcPct val="102699"/>
              </a:lnSpc>
              <a:spcBef>
                <a:spcPts val="860"/>
              </a:spcBef>
            </a:pPr>
            <a:r>
              <a:rPr dirty="0" sz="1400" spc="15">
                <a:solidFill>
                  <a:srgbClr val="353535"/>
                </a:solidFill>
                <a:latin typeface="Arial"/>
                <a:cs typeface="Arial"/>
              </a:rPr>
              <a:t>решение </a:t>
            </a:r>
            <a:r>
              <a:rPr dirty="0" sz="1400" spc="20">
                <a:solidFill>
                  <a:srgbClr val="353535"/>
                </a:solidFill>
                <a:latin typeface="Arial"/>
                <a:cs typeface="Arial"/>
              </a:rPr>
              <a:t>о </a:t>
            </a:r>
            <a:r>
              <a:rPr dirty="0" sz="1400" spc="15">
                <a:solidFill>
                  <a:srgbClr val="353535"/>
                </a:solidFill>
                <a:latin typeface="Arial"/>
                <a:cs typeface="Arial"/>
              </a:rPr>
              <a:t>госпитализации зависит от степени </a:t>
            </a:r>
            <a:r>
              <a:rPr dirty="0" sz="14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53535"/>
                </a:solidFill>
                <a:latin typeface="Arial"/>
                <a:cs typeface="Arial"/>
              </a:rPr>
              <a:t>тяжести</a:t>
            </a:r>
            <a:r>
              <a:rPr dirty="0" sz="14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53535"/>
                </a:solidFill>
                <a:latin typeface="Arial"/>
                <a:cs typeface="Arial"/>
              </a:rPr>
              <a:t>состояния</a:t>
            </a:r>
            <a:r>
              <a:rPr dirty="0" sz="1400" spc="20">
                <a:solidFill>
                  <a:srgbClr val="353535"/>
                </a:solidFill>
                <a:latin typeface="Arial"/>
                <a:cs typeface="Arial"/>
              </a:rPr>
              <a:t> и</a:t>
            </a:r>
            <a:r>
              <a:rPr dirty="0" sz="1400" spc="2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53535"/>
                </a:solidFill>
                <a:latin typeface="Arial"/>
                <a:cs typeface="Arial"/>
              </a:rPr>
              <a:t>вероятного</a:t>
            </a:r>
            <a:r>
              <a:rPr dirty="0" sz="14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53535"/>
                </a:solidFill>
                <a:latin typeface="Arial"/>
                <a:cs typeface="Arial"/>
              </a:rPr>
              <a:t>другого</a:t>
            </a:r>
            <a:r>
              <a:rPr dirty="0" sz="1400" spc="2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53535"/>
                </a:solidFill>
                <a:latin typeface="Arial"/>
                <a:cs typeface="Arial"/>
              </a:rPr>
              <a:t>диагноза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620131" y="6355507"/>
            <a:ext cx="1361440" cy="4343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3200"/>
              </a:lnSpc>
              <a:spcBef>
                <a:spcPts val="90"/>
              </a:spcBef>
            </a:pPr>
            <a:r>
              <a:rPr dirty="0" sz="1300" spc="20" b="1">
                <a:solidFill>
                  <a:srgbClr val="006FC0"/>
                </a:solidFill>
                <a:latin typeface="Arial"/>
                <a:cs typeface="Arial"/>
              </a:rPr>
              <a:t>нет</a:t>
            </a:r>
            <a:r>
              <a:rPr dirty="0" sz="1300" spc="-5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300" spc="20" b="1">
                <a:solidFill>
                  <a:srgbClr val="006FC0"/>
                </a:solidFill>
                <a:latin typeface="Arial"/>
                <a:cs typeface="Arial"/>
              </a:rPr>
              <a:t>подозрения </a:t>
            </a:r>
            <a:r>
              <a:rPr dirty="0" sz="1300" spc="-35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300" spc="15" b="1">
                <a:solidFill>
                  <a:srgbClr val="353535"/>
                </a:solidFill>
                <a:latin typeface="Arial"/>
                <a:cs typeface="Arial"/>
              </a:rPr>
              <a:t>наCOVID-19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2174786" y="5788927"/>
            <a:ext cx="149225" cy="993775"/>
            <a:chOff x="2174786" y="5788927"/>
            <a:chExt cx="149225" cy="993775"/>
          </a:xfrm>
        </p:grpSpPr>
        <p:sp>
          <p:nvSpPr>
            <p:cNvPr id="34" name="object 34" descr=""/>
            <p:cNvSpPr/>
            <p:nvPr/>
          </p:nvSpPr>
          <p:spPr>
            <a:xfrm>
              <a:off x="2177707" y="5791847"/>
              <a:ext cx="143510" cy="430530"/>
            </a:xfrm>
            <a:custGeom>
              <a:avLst/>
              <a:gdLst/>
              <a:ahLst/>
              <a:cxnLst/>
              <a:rect l="l" t="t" r="r" b="b"/>
              <a:pathLst>
                <a:path w="143510" h="430529">
                  <a:moveTo>
                    <a:pt x="0" y="0"/>
                  </a:moveTo>
                  <a:lnTo>
                    <a:pt x="0" y="430009"/>
                  </a:lnTo>
                  <a:lnTo>
                    <a:pt x="143116" y="2149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000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2177707" y="5791847"/>
              <a:ext cx="143510" cy="430530"/>
            </a:xfrm>
            <a:custGeom>
              <a:avLst/>
              <a:gdLst/>
              <a:ahLst/>
              <a:cxnLst/>
              <a:rect l="l" t="t" r="r" b="b"/>
              <a:pathLst>
                <a:path w="143510" h="430529">
                  <a:moveTo>
                    <a:pt x="0" y="0"/>
                  </a:moveTo>
                  <a:lnTo>
                    <a:pt x="143116" y="214998"/>
                  </a:lnTo>
                  <a:lnTo>
                    <a:pt x="0" y="430009"/>
                  </a:lnTo>
                  <a:lnTo>
                    <a:pt x="0" y="0"/>
                  </a:lnTo>
                  <a:close/>
                </a:path>
              </a:pathLst>
            </a:custGeom>
            <a:ln w="5840">
              <a:solidFill>
                <a:srgbClr val="D2000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2177707" y="6349657"/>
              <a:ext cx="143510" cy="430530"/>
            </a:xfrm>
            <a:custGeom>
              <a:avLst/>
              <a:gdLst/>
              <a:ahLst/>
              <a:cxnLst/>
              <a:rect l="l" t="t" r="r" b="b"/>
              <a:pathLst>
                <a:path w="143510" h="430529">
                  <a:moveTo>
                    <a:pt x="0" y="0"/>
                  </a:moveTo>
                  <a:lnTo>
                    <a:pt x="0" y="430009"/>
                  </a:lnTo>
                  <a:lnTo>
                    <a:pt x="143116" y="2149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2177707" y="6349657"/>
              <a:ext cx="143510" cy="430530"/>
            </a:xfrm>
            <a:custGeom>
              <a:avLst/>
              <a:gdLst/>
              <a:ahLst/>
              <a:cxnLst/>
              <a:rect l="l" t="t" r="r" b="b"/>
              <a:pathLst>
                <a:path w="143510" h="430529">
                  <a:moveTo>
                    <a:pt x="0" y="0"/>
                  </a:moveTo>
                  <a:lnTo>
                    <a:pt x="143116" y="214998"/>
                  </a:lnTo>
                  <a:lnTo>
                    <a:pt x="0" y="430009"/>
                  </a:lnTo>
                  <a:lnTo>
                    <a:pt x="0" y="0"/>
                  </a:lnTo>
                  <a:close/>
                </a:path>
              </a:pathLst>
            </a:custGeom>
            <a:ln w="5840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 descr=""/>
          <p:cNvSpPr txBox="1"/>
          <p:nvPr/>
        </p:nvSpPr>
        <p:spPr>
          <a:xfrm>
            <a:off x="469439" y="7048502"/>
            <a:ext cx="1866900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5">
                <a:solidFill>
                  <a:srgbClr val="353535"/>
                </a:solidFill>
                <a:latin typeface="Arial"/>
                <a:cs typeface="Arial"/>
              </a:rPr>
              <a:t>1</a:t>
            </a:r>
            <a:r>
              <a:rPr dirty="0" sz="95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353535"/>
                </a:solidFill>
                <a:latin typeface="Arial"/>
                <a:cs typeface="Arial"/>
              </a:rPr>
              <a:t>–подробнее</a:t>
            </a:r>
            <a:r>
              <a:rPr dirty="0" sz="95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353535"/>
                </a:solidFill>
                <a:latin typeface="Arial"/>
                <a:cs typeface="Arial"/>
              </a:rPr>
              <a:t>см.</a:t>
            </a:r>
            <a:r>
              <a:rPr dirty="0" sz="95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353535"/>
                </a:solidFill>
                <a:latin typeface="Arial"/>
                <a:cs typeface="Arial"/>
              </a:rPr>
              <a:t>Приложение</a:t>
            </a:r>
            <a:r>
              <a:rPr dirty="0" sz="950" spc="-3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353535"/>
                </a:solidFill>
                <a:latin typeface="Arial"/>
                <a:cs typeface="Arial"/>
              </a:rPr>
              <a:t>1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 descr=""/>
          <p:cNvSpPr/>
          <p:nvPr/>
        </p:nvSpPr>
        <p:spPr>
          <a:xfrm>
            <a:off x="3594646" y="1456131"/>
            <a:ext cx="72390" cy="822325"/>
          </a:xfrm>
          <a:custGeom>
            <a:avLst/>
            <a:gdLst/>
            <a:ahLst/>
            <a:cxnLst/>
            <a:rect l="l" t="t" r="r" b="b"/>
            <a:pathLst>
              <a:path w="72389" h="822325">
                <a:moveTo>
                  <a:pt x="36258" y="773912"/>
                </a:moveTo>
                <a:lnTo>
                  <a:pt x="24169" y="765939"/>
                </a:lnTo>
                <a:lnTo>
                  <a:pt x="20637" y="101"/>
                </a:lnTo>
                <a:lnTo>
                  <a:pt x="44742" y="0"/>
                </a:lnTo>
                <a:lnTo>
                  <a:pt x="48286" y="765812"/>
                </a:lnTo>
                <a:lnTo>
                  <a:pt x="36258" y="773912"/>
                </a:lnTo>
                <a:close/>
              </a:path>
              <a:path w="72389" h="822325">
                <a:moveTo>
                  <a:pt x="60273" y="773963"/>
                </a:moveTo>
                <a:lnTo>
                  <a:pt x="24206" y="773963"/>
                </a:lnTo>
                <a:lnTo>
                  <a:pt x="48323" y="773912"/>
                </a:lnTo>
                <a:lnTo>
                  <a:pt x="48286" y="765812"/>
                </a:lnTo>
                <a:lnTo>
                  <a:pt x="72275" y="749655"/>
                </a:lnTo>
                <a:lnTo>
                  <a:pt x="60273" y="773963"/>
                </a:lnTo>
                <a:close/>
              </a:path>
              <a:path w="72389" h="822325">
                <a:moveTo>
                  <a:pt x="36512" y="822083"/>
                </a:moveTo>
                <a:lnTo>
                  <a:pt x="0" y="749998"/>
                </a:lnTo>
                <a:lnTo>
                  <a:pt x="24169" y="765939"/>
                </a:lnTo>
                <a:lnTo>
                  <a:pt x="24206" y="773963"/>
                </a:lnTo>
                <a:lnTo>
                  <a:pt x="60273" y="773963"/>
                </a:lnTo>
                <a:lnTo>
                  <a:pt x="36512" y="822083"/>
                </a:lnTo>
                <a:close/>
              </a:path>
              <a:path w="72389" h="822325">
                <a:moveTo>
                  <a:pt x="48323" y="773912"/>
                </a:moveTo>
                <a:lnTo>
                  <a:pt x="36258" y="773912"/>
                </a:lnTo>
                <a:lnTo>
                  <a:pt x="48286" y="765812"/>
                </a:lnTo>
                <a:lnTo>
                  <a:pt x="48323" y="773912"/>
                </a:lnTo>
                <a:close/>
              </a:path>
              <a:path w="72389" h="822325">
                <a:moveTo>
                  <a:pt x="24206" y="773963"/>
                </a:moveTo>
                <a:lnTo>
                  <a:pt x="24169" y="765939"/>
                </a:lnTo>
                <a:lnTo>
                  <a:pt x="36258" y="773912"/>
                </a:lnTo>
                <a:lnTo>
                  <a:pt x="48323" y="773912"/>
                </a:lnTo>
                <a:lnTo>
                  <a:pt x="24206" y="773963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/>
          <p:nvPr/>
        </p:nvSpPr>
        <p:spPr>
          <a:xfrm>
            <a:off x="7380389" y="1456182"/>
            <a:ext cx="72390" cy="3362960"/>
          </a:xfrm>
          <a:custGeom>
            <a:avLst/>
            <a:gdLst/>
            <a:ahLst/>
            <a:cxnLst/>
            <a:rect l="l" t="t" r="r" b="b"/>
            <a:pathLst>
              <a:path w="72390" h="3362960">
                <a:moveTo>
                  <a:pt x="36118" y="3314547"/>
                </a:moveTo>
                <a:lnTo>
                  <a:pt x="24104" y="3306546"/>
                </a:lnTo>
                <a:lnTo>
                  <a:pt x="24104" y="0"/>
                </a:lnTo>
                <a:lnTo>
                  <a:pt x="48171" y="0"/>
                </a:lnTo>
                <a:lnTo>
                  <a:pt x="48145" y="3306546"/>
                </a:lnTo>
                <a:lnTo>
                  <a:pt x="36118" y="3314547"/>
                </a:lnTo>
                <a:close/>
              </a:path>
              <a:path w="72390" h="3362960">
                <a:moveTo>
                  <a:pt x="36118" y="3362769"/>
                </a:moveTo>
                <a:lnTo>
                  <a:pt x="0" y="3290493"/>
                </a:lnTo>
                <a:lnTo>
                  <a:pt x="24079" y="3306529"/>
                </a:lnTo>
                <a:lnTo>
                  <a:pt x="24104" y="3314649"/>
                </a:lnTo>
                <a:lnTo>
                  <a:pt x="60191" y="3314649"/>
                </a:lnTo>
                <a:lnTo>
                  <a:pt x="36118" y="3362769"/>
                </a:lnTo>
                <a:close/>
              </a:path>
              <a:path w="72390" h="3362960">
                <a:moveTo>
                  <a:pt x="60191" y="3314649"/>
                </a:moveTo>
                <a:lnTo>
                  <a:pt x="48171" y="3314649"/>
                </a:lnTo>
                <a:lnTo>
                  <a:pt x="48171" y="3306529"/>
                </a:lnTo>
                <a:lnTo>
                  <a:pt x="72275" y="3290493"/>
                </a:lnTo>
                <a:lnTo>
                  <a:pt x="60191" y="3314649"/>
                </a:lnTo>
                <a:close/>
              </a:path>
              <a:path w="72390" h="3362960">
                <a:moveTo>
                  <a:pt x="48171" y="3314547"/>
                </a:moveTo>
                <a:lnTo>
                  <a:pt x="36118" y="3314547"/>
                </a:lnTo>
                <a:lnTo>
                  <a:pt x="48171" y="3306529"/>
                </a:lnTo>
                <a:lnTo>
                  <a:pt x="48171" y="3314547"/>
                </a:lnTo>
                <a:close/>
              </a:path>
              <a:path w="72390" h="3362960">
                <a:moveTo>
                  <a:pt x="48171" y="3314649"/>
                </a:moveTo>
                <a:lnTo>
                  <a:pt x="24104" y="3314649"/>
                </a:lnTo>
                <a:lnTo>
                  <a:pt x="24104" y="3306546"/>
                </a:lnTo>
                <a:lnTo>
                  <a:pt x="36118" y="3314547"/>
                </a:lnTo>
                <a:lnTo>
                  <a:pt x="48171" y="331454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 txBox="1"/>
          <p:nvPr/>
        </p:nvSpPr>
        <p:spPr>
          <a:xfrm>
            <a:off x="7805437" y="5978594"/>
            <a:ext cx="2134235" cy="90233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b="1">
                <a:solidFill>
                  <a:srgbClr val="353535"/>
                </a:solidFill>
                <a:latin typeface="Arial"/>
                <a:cs typeface="Arial"/>
              </a:rPr>
              <a:t>Сокращения:</a:t>
            </a:r>
            <a:endParaRPr sz="950">
              <a:latin typeface="Arial"/>
              <a:cs typeface="Arial"/>
            </a:endParaRPr>
          </a:p>
          <a:p>
            <a:pPr marL="12700" marR="325120">
              <a:lnSpc>
                <a:spcPct val="100000"/>
              </a:lnSpc>
              <a:spcBef>
                <a:spcPts val="10"/>
              </a:spcBef>
            </a:pPr>
            <a:r>
              <a:rPr dirty="0" sz="950">
                <a:solidFill>
                  <a:srgbClr val="353535"/>
                </a:solidFill>
                <a:latin typeface="Arial"/>
                <a:cs typeface="Arial"/>
              </a:rPr>
              <a:t>КТ</a:t>
            </a:r>
            <a:r>
              <a:rPr dirty="0" sz="950" spc="-3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353535"/>
                </a:solidFill>
                <a:latin typeface="Arial"/>
                <a:cs typeface="Arial"/>
              </a:rPr>
              <a:t>–компьютерная</a:t>
            </a:r>
            <a:r>
              <a:rPr dirty="0" sz="950" spc="-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353535"/>
                </a:solidFill>
                <a:latin typeface="Arial"/>
                <a:cs typeface="Arial"/>
              </a:rPr>
              <a:t>томография </a:t>
            </a:r>
            <a:r>
              <a:rPr dirty="0" sz="950" spc="-2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353535"/>
                </a:solidFill>
                <a:latin typeface="Arial"/>
                <a:cs typeface="Arial"/>
              </a:rPr>
              <a:t>ЭКГ –электрокардиограмма </a:t>
            </a:r>
            <a:r>
              <a:rPr dirty="0" sz="95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353535"/>
                </a:solidFill>
                <a:latin typeface="Arial"/>
                <a:cs typeface="Arial"/>
              </a:rPr>
              <a:t>ОДН –острая дыхательная </a:t>
            </a:r>
            <a:r>
              <a:rPr dirty="0" sz="95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353535"/>
                </a:solidFill>
                <a:latin typeface="Arial"/>
                <a:cs typeface="Arial"/>
              </a:rPr>
              <a:t>недостаточность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950">
                <a:solidFill>
                  <a:srgbClr val="353535"/>
                </a:solidFill>
                <a:latin typeface="Arial"/>
                <a:cs typeface="Arial"/>
              </a:rPr>
              <a:t>ПЦР</a:t>
            </a:r>
            <a:r>
              <a:rPr dirty="0" sz="950" spc="-2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353535"/>
                </a:solidFill>
                <a:latin typeface="Arial"/>
                <a:cs typeface="Arial"/>
              </a:rPr>
              <a:t>–полимеразная</a:t>
            </a:r>
            <a:r>
              <a:rPr dirty="0" sz="950" spc="-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353535"/>
                </a:solidFill>
                <a:latin typeface="Arial"/>
                <a:cs typeface="Arial"/>
              </a:rPr>
              <a:t>цепная</a:t>
            </a:r>
            <a:r>
              <a:rPr dirty="0" sz="95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353535"/>
                </a:solidFill>
                <a:latin typeface="Arial"/>
                <a:cs typeface="Arial"/>
              </a:rPr>
              <a:t>реакция</a:t>
            </a:r>
            <a:endParaRPr sz="950">
              <a:latin typeface="Arial"/>
              <a:cs typeface="Arial"/>
            </a:endParaRPr>
          </a:p>
        </p:txBody>
      </p:sp>
      <p:sp>
        <p:nvSpPr>
          <p:cNvPr id="42" name="object 42" descr=""/>
          <p:cNvSpPr/>
          <p:nvPr/>
        </p:nvSpPr>
        <p:spPr>
          <a:xfrm>
            <a:off x="5509323" y="1337919"/>
            <a:ext cx="1699260" cy="1158240"/>
          </a:xfrm>
          <a:custGeom>
            <a:avLst/>
            <a:gdLst/>
            <a:ahLst/>
            <a:cxnLst/>
            <a:rect l="l" t="t" r="r" b="b"/>
            <a:pathLst>
              <a:path w="1699259" h="1158239">
                <a:moveTo>
                  <a:pt x="1645419" y="21585"/>
                </a:moveTo>
                <a:lnTo>
                  <a:pt x="1618653" y="10706"/>
                </a:lnTo>
                <a:lnTo>
                  <a:pt x="1698713" y="0"/>
                </a:lnTo>
                <a:lnTo>
                  <a:pt x="1689159" y="17056"/>
                </a:lnTo>
                <a:lnTo>
                  <a:pt x="1652092" y="17056"/>
                </a:lnTo>
                <a:lnTo>
                  <a:pt x="1645419" y="21585"/>
                </a:lnTo>
                <a:close/>
              </a:path>
              <a:path w="1699259" h="1158239">
                <a:moveTo>
                  <a:pt x="1658966" y="41445"/>
                </a:moveTo>
                <a:lnTo>
                  <a:pt x="1658835" y="27038"/>
                </a:lnTo>
                <a:lnTo>
                  <a:pt x="1645419" y="21585"/>
                </a:lnTo>
                <a:lnTo>
                  <a:pt x="1652092" y="17056"/>
                </a:lnTo>
                <a:lnTo>
                  <a:pt x="1665579" y="36956"/>
                </a:lnTo>
                <a:lnTo>
                  <a:pt x="1658966" y="41445"/>
                </a:lnTo>
                <a:close/>
              </a:path>
              <a:path w="1699259" h="1158239">
                <a:moveTo>
                  <a:pt x="1659229" y="70484"/>
                </a:moveTo>
                <a:lnTo>
                  <a:pt x="1658966" y="41445"/>
                </a:lnTo>
                <a:lnTo>
                  <a:pt x="1665579" y="36956"/>
                </a:lnTo>
                <a:lnTo>
                  <a:pt x="1652092" y="17056"/>
                </a:lnTo>
                <a:lnTo>
                  <a:pt x="1689159" y="17056"/>
                </a:lnTo>
                <a:lnTo>
                  <a:pt x="1659229" y="70484"/>
                </a:lnTo>
                <a:close/>
              </a:path>
              <a:path w="1699259" h="1158239">
                <a:moveTo>
                  <a:pt x="13487" y="1158227"/>
                </a:moveTo>
                <a:lnTo>
                  <a:pt x="0" y="1138326"/>
                </a:lnTo>
                <a:lnTo>
                  <a:pt x="1645419" y="21585"/>
                </a:lnTo>
                <a:lnTo>
                  <a:pt x="1658835" y="27038"/>
                </a:lnTo>
                <a:lnTo>
                  <a:pt x="1658966" y="41445"/>
                </a:lnTo>
                <a:lnTo>
                  <a:pt x="13487" y="115822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3" name="object 43" descr=""/>
          <p:cNvGrpSpPr/>
          <p:nvPr/>
        </p:nvGrpSpPr>
        <p:grpSpPr>
          <a:xfrm>
            <a:off x="415963" y="3108020"/>
            <a:ext cx="2860675" cy="2170430"/>
            <a:chOff x="415963" y="3108020"/>
            <a:chExt cx="2860675" cy="2170430"/>
          </a:xfrm>
        </p:grpSpPr>
        <p:sp>
          <p:nvSpPr>
            <p:cNvPr id="44" name="object 44" descr=""/>
            <p:cNvSpPr/>
            <p:nvPr/>
          </p:nvSpPr>
          <p:spPr>
            <a:xfrm>
              <a:off x="428028" y="3120085"/>
              <a:ext cx="2836545" cy="2146300"/>
            </a:xfrm>
            <a:custGeom>
              <a:avLst/>
              <a:gdLst/>
              <a:ahLst/>
              <a:cxnLst/>
              <a:rect l="l" t="t" r="r" b="b"/>
              <a:pathLst>
                <a:path w="2836545" h="2146300">
                  <a:moveTo>
                    <a:pt x="2736850" y="0"/>
                  </a:moveTo>
                  <a:lnTo>
                    <a:pt x="99618" y="0"/>
                  </a:lnTo>
                  <a:lnTo>
                    <a:pt x="60843" y="7827"/>
                  </a:lnTo>
                  <a:lnTo>
                    <a:pt x="29178" y="29171"/>
                  </a:lnTo>
                  <a:lnTo>
                    <a:pt x="7828" y="60821"/>
                  </a:lnTo>
                  <a:lnTo>
                    <a:pt x="0" y="99568"/>
                  </a:lnTo>
                  <a:lnTo>
                    <a:pt x="0" y="2046135"/>
                  </a:lnTo>
                  <a:lnTo>
                    <a:pt x="7828" y="2084910"/>
                  </a:lnTo>
                  <a:lnTo>
                    <a:pt x="29178" y="2116575"/>
                  </a:lnTo>
                  <a:lnTo>
                    <a:pt x="60843" y="2137925"/>
                  </a:lnTo>
                  <a:lnTo>
                    <a:pt x="99618" y="2145753"/>
                  </a:lnTo>
                  <a:lnTo>
                    <a:pt x="2736850" y="2145753"/>
                  </a:lnTo>
                  <a:lnTo>
                    <a:pt x="2775596" y="2137925"/>
                  </a:lnTo>
                  <a:lnTo>
                    <a:pt x="2807246" y="2116575"/>
                  </a:lnTo>
                  <a:lnTo>
                    <a:pt x="2828590" y="2084910"/>
                  </a:lnTo>
                  <a:lnTo>
                    <a:pt x="2836418" y="2046135"/>
                  </a:lnTo>
                  <a:lnTo>
                    <a:pt x="2836418" y="99568"/>
                  </a:lnTo>
                  <a:lnTo>
                    <a:pt x="2828590" y="60821"/>
                  </a:lnTo>
                  <a:lnTo>
                    <a:pt x="2807246" y="29171"/>
                  </a:lnTo>
                  <a:lnTo>
                    <a:pt x="2775596" y="7827"/>
                  </a:lnTo>
                  <a:lnTo>
                    <a:pt x="273685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428028" y="3120085"/>
              <a:ext cx="2836545" cy="2146300"/>
            </a:xfrm>
            <a:custGeom>
              <a:avLst/>
              <a:gdLst/>
              <a:ahLst/>
              <a:cxnLst/>
              <a:rect l="l" t="t" r="r" b="b"/>
              <a:pathLst>
                <a:path w="2836545" h="2146300">
                  <a:moveTo>
                    <a:pt x="0" y="99568"/>
                  </a:moveTo>
                  <a:lnTo>
                    <a:pt x="7828" y="60821"/>
                  </a:lnTo>
                  <a:lnTo>
                    <a:pt x="29178" y="29171"/>
                  </a:lnTo>
                  <a:lnTo>
                    <a:pt x="60843" y="7827"/>
                  </a:lnTo>
                  <a:lnTo>
                    <a:pt x="99618" y="0"/>
                  </a:lnTo>
                  <a:lnTo>
                    <a:pt x="2736850" y="0"/>
                  </a:lnTo>
                  <a:lnTo>
                    <a:pt x="2775596" y="7827"/>
                  </a:lnTo>
                  <a:lnTo>
                    <a:pt x="2807246" y="29171"/>
                  </a:lnTo>
                  <a:lnTo>
                    <a:pt x="2828590" y="60821"/>
                  </a:lnTo>
                  <a:lnTo>
                    <a:pt x="2836418" y="99568"/>
                  </a:lnTo>
                  <a:lnTo>
                    <a:pt x="2836418" y="2046135"/>
                  </a:lnTo>
                  <a:lnTo>
                    <a:pt x="2828590" y="2084910"/>
                  </a:lnTo>
                  <a:lnTo>
                    <a:pt x="2807246" y="2116575"/>
                  </a:lnTo>
                  <a:lnTo>
                    <a:pt x="2775596" y="2137925"/>
                  </a:lnTo>
                  <a:lnTo>
                    <a:pt x="2736850" y="2145753"/>
                  </a:lnTo>
                  <a:lnTo>
                    <a:pt x="99618" y="2145753"/>
                  </a:lnTo>
                  <a:lnTo>
                    <a:pt x="60843" y="2137925"/>
                  </a:lnTo>
                  <a:lnTo>
                    <a:pt x="29178" y="2116575"/>
                  </a:lnTo>
                  <a:lnTo>
                    <a:pt x="7828" y="2084910"/>
                  </a:lnTo>
                  <a:lnTo>
                    <a:pt x="0" y="2046135"/>
                  </a:lnTo>
                  <a:lnTo>
                    <a:pt x="0" y="99568"/>
                  </a:lnTo>
                  <a:close/>
                </a:path>
              </a:pathLst>
            </a:custGeom>
            <a:ln w="24093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6" name="object 46" descr=""/>
          <p:cNvSpPr txBox="1"/>
          <p:nvPr/>
        </p:nvSpPr>
        <p:spPr>
          <a:xfrm>
            <a:off x="517771" y="3224670"/>
            <a:ext cx="2487930" cy="19088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393065">
              <a:lnSpc>
                <a:spcPct val="101400"/>
              </a:lnSpc>
              <a:spcBef>
                <a:spcPts val="95"/>
              </a:spcBef>
            </a:pPr>
            <a:r>
              <a:rPr dirty="0" sz="1700" spc="5" b="1">
                <a:solidFill>
                  <a:srgbClr val="353535"/>
                </a:solidFill>
                <a:latin typeface="Arial"/>
                <a:cs typeface="Arial"/>
              </a:rPr>
              <a:t>Инструментал</a:t>
            </a:r>
            <a:r>
              <a:rPr dirty="0" sz="1700" spc="10" b="1">
                <a:solidFill>
                  <a:srgbClr val="353535"/>
                </a:solidFill>
                <a:latin typeface="Arial"/>
                <a:cs typeface="Arial"/>
              </a:rPr>
              <a:t>ьная  </a:t>
            </a:r>
            <a:r>
              <a:rPr dirty="0" sz="1700" spc="5" b="1">
                <a:solidFill>
                  <a:srgbClr val="353535"/>
                </a:solidFill>
                <a:latin typeface="Arial"/>
                <a:cs typeface="Arial"/>
              </a:rPr>
              <a:t>диагностика</a:t>
            </a:r>
            <a:endParaRPr sz="1700">
              <a:latin typeface="Arial"/>
              <a:cs typeface="Arial"/>
            </a:endParaRPr>
          </a:p>
          <a:p>
            <a:pPr marL="196850" marR="5080" indent="-184785">
              <a:lnSpc>
                <a:spcPct val="102400"/>
              </a:lnSpc>
              <a:spcBef>
                <a:spcPts val="825"/>
              </a:spcBef>
              <a:buClr>
                <a:srgbClr val="7E7E7E"/>
              </a:buClr>
              <a:buSzPct val="131034"/>
              <a:buChar char="•"/>
              <a:tabLst>
                <a:tab pos="197485" algn="l"/>
              </a:tabLst>
            </a:pP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КТ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легких (при отсутствии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возможности</a:t>
            </a:r>
            <a:r>
              <a:rPr dirty="0" sz="1450" spc="3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–обзорная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рентгенография органов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грудной</a:t>
            </a:r>
            <a:r>
              <a:rPr dirty="0" sz="14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клетки);</a:t>
            </a:r>
            <a:endParaRPr sz="1450">
              <a:latin typeface="Arial"/>
              <a:cs typeface="Arial"/>
            </a:endParaRPr>
          </a:p>
          <a:p>
            <a:pPr marL="196850" indent="-184785">
              <a:lnSpc>
                <a:spcPct val="100000"/>
              </a:lnSpc>
              <a:spcBef>
                <a:spcPts val="905"/>
              </a:spcBef>
              <a:buClr>
                <a:srgbClr val="7E7E7E"/>
              </a:buClr>
              <a:buSzPct val="131034"/>
              <a:buChar char="•"/>
              <a:tabLst>
                <a:tab pos="197485" algn="l"/>
              </a:tabLst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ЭКГ.</a:t>
            </a:r>
            <a:endParaRPr sz="1450">
              <a:latin typeface="Arial"/>
              <a:cs typeface="Arial"/>
            </a:endParaRPr>
          </a:p>
        </p:txBody>
      </p:sp>
      <p:sp>
        <p:nvSpPr>
          <p:cNvPr id="47" name="object 47" descr=""/>
          <p:cNvSpPr/>
          <p:nvPr/>
        </p:nvSpPr>
        <p:spPr>
          <a:xfrm>
            <a:off x="1796262" y="2744038"/>
            <a:ext cx="0" cy="376555"/>
          </a:xfrm>
          <a:custGeom>
            <a:avLst/>
            <a:gdLst/>
            <a:ahLst/>
            <a:cxnLst/>
            <a:rect l="l" t="t" r="r" b="b"/>
            <a:pathLst>
              <a:path w="0" h="376555">
                <a:moveTo>
                  <a:pt x="0" y="0"/>
                </a:moveTo>
                <a:lnTo>
                  <a:pt x="0" y="375945"/>
                </a:lnTo>
              </a:path>
            </a:pathLst>
          </a:custGeom>
          <a:ln w="24093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 descr=""/>
          <p:cNvSpPr txBox="1"/>
          <p:nvPr/>
        </p:nvSpPr>
        <p:spPr>
          <a:xfrm>
            <a:off x="620131" y="5255589"/>
            <a:ext cx="1609725" cy="920750"/>
          </a:xfrm>
          <a:prstGeom prst="rect">
            <a:avLst/>
          </a:prstGeom>
        </p:spPr>
        <p:txBody>
          <a:bodyPr wrap="square" lIns="0" tIns="151765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1195"/>
              </a:spcBef>
            </a:pPr>
            <a:r>
              <a:rPr dirty="0" sz="1500" spc="15" b="1">
                <a:solidFill>
                  <a:srgbClr val="FFFFFF"/>
                </a:solidFill>
                <a:latin typeface="Arial"/>
                <a:cs typeface="Arial"/>
              </a:rPr>
              <a:t>Госпитализация</a:t>
            </a:r>
            <a:endParaRPr sz="1500">
              <a:latin typeface="Arial"/>
              <a:cs typeface="Arial"/>
            </a:endParaRPr>
          </a:p>
          <a:p>
            <a:pPr marL="12700" marR="163195">
              <a:lnSpc>
                <a:spcPct val="103200"/>
              </a:lnSpc>
              <a:spcBef>
                <a:spcPts val="925"/>
              </a:spcBef>
            </a:pPr>
            <a:r>
              <a:rPr dirty="0" sz="1300" spc="15" b="1">
                <a:solidFill>
                  <a:srgbClr val="D20001"/>
                </a:solidFill>
                <a:latin typeface="Arial"/>
                <a:cs typeface="Arial"/>
              </a:rPr>
              <a:t>есть</a:t>
            </a:r>
            <a:r>
              <a:rPr dirty="0" sz="1300" spc="-60" b="1">
                <a:solidFill>
                  <a:srgbClr val="D20001"/>
                </a:solidFill>
                <a:latin typeface="Arial"/>
                <a:cs typeface="Arial"/>
              </a:rPr>
              <a:t> </a:t>
            </a:r>
            <a:r>
              <a:rPr dirty="0" sz="1300" spc="20" b="1">
                <a:solidFill>
                  <a:srgbClr val="D20001"/>
                </a:solidFill>
                <a:latin typeface="Arial"/>
                <a:cs typeface="Arial"/>
              </a:rPr>
              <a:t>подозрение </a:t>
            </a:r>
            <a:r>
              <a:rPr dirty="0" sz="1300" spc="-345" b="1">
                <a:solidFill>
                  <a:srgbClr val="D20001"/>
                </a:solidFill>
                <a:latin typeface="Arial"/>
                <a:cs typeface="Arial"/>
              </a:rPr>
              <a:t> </a:t>
            </a:r>
            <a:r>
              <a:rPr dirty="0" sz="1300" spc="15" b="1">
                <a:solidFill>
                  <a:srgbClr val="353535"/>
                </a:solidFill>
                <a:latin typeface="Arial"/>
                <a:cs typeface="Arial"/>
              </a:rPr>
              <a:t>наCOVID-19</a:t>
            </a:r>
            <a:endParaRPr sz="13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10339634" y="7183782"/>
            <a:ext cx="184150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z="1350" spc="-10">
                <a:solidFill>
                  <a:srgbClr val="8F8F8F"/>
                </a:solidFill>
                <a:latin typeface="Arial"/>
                <a:cs typeface="Arial"/>
              </a:rPr>
              <a:t>4</a:t>
            </a:fld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56801" y="167922"/>
            <a:ext cx="685560" cy="777949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427685" y="1041136"/>
            <a:ext cx="4522470" cy="37465"/>
            <a:chOff x="427685" y="1041136"/>
            <a:chExt cx="4522470" cy="37465"/>
          </a:xfrm>
        </p:grpSpPr>
        <p:sp>
          <p:nvSpPr>
            <p:cNvPr id="4" name="object 4" descr=""/>
            <p:cNvSpPr/>
            <p:nvPr/>
          </p:nvSpPr>
          <p:spPr>
            <a:xfrm>
              <a:off x="428028" y="1073594"/>
              <a:ext cx="4521835" cy="0"/>
            </a:xfrm>
            <a:custGeom>
              <a:avLst/>
              <a:gdLst/>
              <a:ahLst/>
              <a:cxnLst/>
              <a:rect l="l" t="t" r="r" b="b"/>
              <a:pathLst>
                <a:path w="4521835" h="0">
                  <a:moveTo>
                    <a:pt x="0" y="0"/>
                  </a:moveTo>
                  <a:lnTo>
                    <a:pt x="4521504" y="0"/>
                  </a:lnTo>
                </a:path>
              </a:pathLst>
            </a:custGeom>
            <a:ln w="9491">
              <a:solidFill>
                <a:srgbClr val="56565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27685" y="1058659"/>
              <a:ext cx="1564005" cy="0"/>
            </a:xfrm>
            <a:custGeom>
              <a:avLst/>
              <a:gdLst/>
              <a:ahLst/>
              <a:cxnLst/>
              <a:rect l="l" t="t" r="r" b="b"/>
              <a:pathLst>
                <a:path w="1564005" h="0">
                  <a:moveTo>
                    <a:pt x="0" y="0"/>
                  </a:moveTo>
                  <a:lnTo>
                    <a:pt x="1563636" y="0"/>
                  </a:lnTo>
                </a:path>
              </a:pathLst>
            </a:custGeom>
            <a:ln w="35044">
              <a:solidFill>
                <a:srgbClr val="D2000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6504" y="260781"/>
            <a:ext cx="4591685" cy="6915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620"/>
              </a:lnSpc>
              <a:spcBef>
                <a:spcPts val="100"/>
              </a:spcBef>
            </a:pPr>
            <a:r>
              <a:rPr dirty="0" baseline="5847" sz="2850"/>
              <a:t>п.3.2.</a:t>
            </a:r>
            <a:r>
              <a:rPr dirty="0" baseline="5847" sz="2850" spc="480"/>
              <a:t> </a:t>
            </a:r>
            <a:r>
              <a:rPr dirty="0" sz="2300" spc="-5">
                <a:solidFill>
                  <a:srgbClr val="D20001"/>
                </a:solidFill>
              </a:rPr>
              <a:t>Клинические</a:t>
            </a:r>
            <a:r>
              <a:rPr dirty="0" sz="2300" spc="-15">
                <a:solidFill>
                  <a:srgbClr val="D20001"/>
                </a:solidFill>
              </a:rPr>
              <a:t> </a:t>
            </a:r>
            <a:r>
              <a:rPr dirty="0" sz="2300" spc="-10">
                <a:solidFill>
                  <a:srgbClr val="D20001"/>
                </a:solidFill>
              </a:rPr>
              <a:t>особенности</a:t>
            </a:r>
            <a:endParaRPr sz="2300"/>
          </a:p>
          <a:p>
            <a:pPr marL="742315">
              <a:lnSpc>
                <a:spcPts val="2620"/>
              </a:lnSpc>
            </a:pPr>
            <a:r>
              <a:rPr dirty="0" spc="-5"/>
              <a:t>COVID-19</a:t>
            </a:r>
          </a:p>
        </p:txBody>
      </p:sp>
      <p:sp>
        <p:nvSpPr>
          <p:cNvPr id="7" name="object 7" descr=""/>
          <p:cNvSpPr/>
          <p:nvPr/>
        </p:nvSpPr>
        <p:spPr>
          <a:xfrm>
            <a:off x="5677052" y="4942039"/>
            <a:ext cx="4041140" cy="386080"/>
          </a:xfrm>
          <a:custGeom>
            <a:avLst/>
            <a:gdLst/>
            <a:ahLst/>
            <a:cxnLst/>
            <a:rect l="l" t="t" r="r" b="b"/>
            <a:pathLst>
              <a:path w="4041140" h="386079">
                <a:moveTo>
                  <a:pt x="4041076" y="385457"/>
                </a:moveTo>
                <a:lnTo>
                  <a:pt x="0" y="385457"/>
                </a:lnTo>
                <a:lnTo>
                  <a:pt x="0" y="0"/>
                </a:lnTo>
                <a:lnTo>
                  <a:pt x="3976827" y="0"/>
                </a:lnTo>
                <a:lnTo>
                  <a:pt x="4041076" y="64236"/>
                </a:lnTo>
                <a:lnTo>
                  <a:pt x="4041076" y="38545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5675604" y="1513484"/>
            <a:ext cx="4043045" cy="386080"/>
          </a:xfrm>
          <a:custGeom>
            <a:avLst/>
            <a:gdLst/>
            <a:ahLst/>
            <a:cxnLst/>
            <a:rect l="l" t="t" r="r" b="b"/>
            <a:pathLst>
              <a:path w="4043045" h="386080">
                <a:moveTo>
                  <a:pt x="4042524" y="385508"/>
                </a:moveTo>
                <a:lnTo>
                  <a:pt x="0" y="385508"/>
                </a:lnTo>
                <a:lnTo>
                  <a:pt x="0" y="0"/>
                </a:lnTo>
                <a:lnTo>
                  <a:pt x="3978275" y="0"/>
                </a:lnTo>
                <a:lnTo>
                  <a:pt x="4042524" y="64236"/>
                </a:lnTo>
                <a:lnTo>
                  <a:pt x="4042524" y="385508"/>
                </a:lnTo>
                <a:close/>
              </a:path>
            </a:pathLst>
          </a:custGeom>
          <a:solidFill>
            <a:srgbClr val="D20001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9" name="object 9" descr=""/>
          <p:cNvGrpSpPr/>
          <p:nvPr/>
        </p:nvGrpSpPr>
        <p:grpSpPr>
          <a:xfrm>
            <a:off x="585374" y="1466033"/>
            <a:ext cx="1157605" cy="868680"/>
            <a:chOff x="585374" y="1466033"/>
            <a:chExt cx="1157605" cy="868680"/>
          </a:xfrm>
        </p:grpSpPr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5374" y="1466033"/>
              <a:ext cx="1157203" cy="868084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1058468" y="1855190"/>
              <a:ext cx="90805" cy="90805"/>
            </a:xfrm>
            <a:custGeom>
              <a:avLst/>
              <a:gdLst/>
              <a:ahLst/>
              <a:cxnLst/>
              <a:rect l="l" t="t" r="r" b="b"/>
              <a:pathLst>
                <a:path w="90805" h="90805">
                  <a:moveTo>
                    <a:pt x="86817" y="90538"/>
                  </a:moveTo>
                  <a:lnTo>
                    <a:pt x="3721" y="90538"/>
                  </a:lnTo>
                  <a:lnTo>
                    <a:pt x="0" y="86817"/>
                  </a:lnTo>
                  <a:lnTo>
                    <a:pt x="0" y="3670"/>
                  </a:lnTo>
                  <a:lnTo>
                    <a:pt x="3721" y="0"/>
                  </a:lnTo>
                  <a:lnTo>
                    <a:pt x="86817" y="0"/>
                  </a:lnTo>
                  <a:lnTo>
                    <a:pt x="90538" y="3670"/>
                  </a:lnTo>
                  <a:lnTo>
                    <a:pt x="90538" y="86817"/>
                  </a:lnTo>
                  <a:lnTo>
                    <a:pt x="86817" y="90538"/>
                  </a:lnTo>
                  <a:close/>
                </a:path>
              </a:pathLst>
            </a:custGeom>
            <a:solidFill>
              <a:srgbClr val="8B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174546" y="1853704"/>
              <a:ext cx="207645" cy="90805"/>
            </a:xfrm>
            <a:custGeom>
              <a:avLst/>
              <a:gdLst/>
              <a:ahLst/>
              <a:cxnLst/>
              <a:rect l="l" t="t" r="r" b="b"/>
              <a:pathLst>
                <a:path w="207644" h="90805">
                  <a:moveTo>
                    <a:pt x="90538" y="3175"/>
                  </a:moveTo>
                  <a:lnTo>
                    <a:pt x="87363" y="0"/>
                  </a:lnTo>
                  <a:lnTo>
                    <a:pt x="3175" y="0"/>
                  </a:lnTo>
                  <a:lnTo>
                    <a:pt x="0" y="3175"/>
                  </a:lnTo>
                  <a:lnTo>
                    <a:pt x="0" y="87363"/>
                  </a:lnTo>
                  <a:lnTo>
                    <a:pt x="3175" y="90538"/>
                  </a:lnTo>
                  <a:lnTo>
                    <a:pt x="87363" y="90538"/>
                  </a:lnTo>
                  <a:lnTo>
                    <a:pt x="90538" y="87363"/>
                  </a:lnTo>
                  <a:lnTo>
                    <a:pt x="90538" y="3175"/>
                  </a:lnTo>
                  <a:close/>
                </a:path>
                <a:path w="207644" h="90805">
                  <a:moveTo>
                    <a:pt x="207365" y="2133"/>
                  </a:moveTo>
                  <a:lnTo>
                    <a:pt x="205244" y="0"/>
                  </a:lnTo>
                  <a:lnTo>
                    <a:pt x="118973" y="0"/>
                  </a:lnTo>
                  <a:lnTo>
                    <a:pt x="116840" y="2133"/>
                  </a:lnTo>
                  <a:lnTo>
                    <a:pt x="116840" y="88404"/>
                  </a:lnTo>
                  <a:lnTo>
                    <a:pt x="118973" y="90538"/>
                  </a:lnTo>
                  <a:lnTo>
                    <a:pt x="205244" y="90538"/>
                  </a:lnTo>
                  <a:lnTo>
                    <a:pt x="207365" y="88404"/>
                  </a:lnTo>
                  <a:lnTo>
                    <a:pt x="207365" y="2133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827024" y="1853704"/>
              <a:ext cx="671195" cy="324485"/>
            </a:xfrm>
            <a:custGeom>
              <a:avLst/>
              <a:gdLst/>
              <a:ahLst/>
              <a:cxnLst/>
              <a:rect l="l" t="t" r="r" b="b"/>
              <a:pathLst>
                <a:path w="671194" h="324485">
                  <a:moveTo>
                    <a:pt x="90551" y="125755"/>
                  </a:moveTo>
                  <a:lnTo>
                    <a:pt x="83807" y="119011"/>
                  </a:lnTo>
                  <a:lnTo>
                    <a:pt x="6756" y="119011"/>
                  </a:lnTo>
                  <a:lnTo>
                    <a:pt x="0" y="125755"/>
                  </a:lnTo>
                  <a:lnTo>
                    <a:pt x="0" y="202806"/>
                  </a:lnTo>
                  <a:lnTo>
                    <a:pt x="6756" y="209550"/>
                  </a:lnTo>
                  <a:lnTo>
                    <a:pt x="83807" y="209550"/>
                  </a:lnTo>
                  <a:lnTo>
                    <a:pt x="90551" y="202806"/>
                  </a:lnTo>
                  <a:lnTo>
                    <a:pt x="90551" y="125755"/>
                  </a:lnTo>
                  <a:close/>
                </a:path>
                <a:path w="671194" h="324485">
                  <a:moveTo>
                    <a:pt x="204457" y="124320"/>
                  </a:moveTo>
                  <a:lnTo>
                    <a:pt x="197713" y="117576"/>
                  </a:lnTo>
                  <a:lnTo>
                    <a:pt x="120662" y="117576"/>
                  </a:lnTo>
                  <a:lnTo>
                    <a:pt x="113919" y="124320"/>
                  </a:lnTo>
                  <a:lnTo>
                    <a:pt x="113919" y="201307"/>
                  </a:lnTo>
                  <a:lnTo>
                    <a:pt x="120662" y="208114"/>
                  </a:lnTo>
                  <a:lnTo>
                    <a:pt x="197713" y="208114"/>
                  </a:lnTo>
                  <a:lnTo>
                    <a:pt x="204457" y="201307"/>
                  </a:lnTo>
                  <a:lnTo>
                    <a:pt x="204457" y="124320"/>
                  </a:lnTo>
                  <a:close/>
                </a:path>
                <a:path w="671194" h="324485">
                  <a:moveTo>
                    <a:pt x="321983" y="240411"/>
                  </a:moveTo>
                  <a:lnTo>
                    <a:pt x="315226" y="233654"/>
                  </a:lnTo>
                  <a:lnTo>
                    <a:pt x="238188" y="233654"/>
                  </a:lnTo>
                  <a:lnTo>
                    <a:pt x="231444" y="240411"/>
                  </a:lnTo>
                  <a:lnTo>
                    <a:pt x="231444" y="317398"/>
                  </a:lnTo>
                  <a:lnTo>
                    <a:pt x="238188" y="324192"/>
                  </a:lnTo>
                  <a:lnTo>
                    <a:pt x="315226" y="324192"/>
                  </a:lnTo>
                  <a:lnTo>
                    <a:pt x="321983" y="317398"/>
                  </a:lnTo>
                  <a:lnTo>
                    <a:pt x="321983" y="240411"/>
                  </a:lnTo>
                  <a:close/>
                </a:path>
                <a:path w="671194" h="324485">
                  <a:moveTo>
                    <a:pt x="321983" y="125069"/>
                  </a:moveTo>
                  <a:lnTo>
                    <a:pt x="315226" y="118262"/>
                  </a:lnTo>
                  <a:lnTo>
                    <a:pt x="238188" y="118262"/>
                  </a:lnTo>
                  <a:lnTo>
                    <a:pt x="231444" y="125069"/>
                  </a:lnTo>
                  <a:lnTo>
                    <a:pt x="231444" y="202057"/>
                  </a:lnTo>
                  <a:lnTo>
                    <a:pt x="238188" y="208800"/>
                  </a:lnTo>
                  <a:lnTo>
                    <a:pt x="315226" y="208800"/>
                  </a:lnTo>
                  <a:lnTo>
                    <a:pt x="321983" y="202057"/>
                  </a:lnTo>
                  <a:lnTo>
                    <a:pt x="321983" y="125069"/>
                  </a:lnTo>
                  <a:close/>
                </a:path>
                <a:path w="671194" h="324485">
                  <a:moveTo>
                    <a:pt x="435876" y="238912"/>
                  </a:moveTo>
                  <a:lnTo>
                    <a:pt x="429133" y="232168"/>
                  </a:lnTo>
                  <a:lnTo>
                    <a:pt x="352094" y="232168"/>
                  </a:lnTo>
                  <a:lnTo>
                    <a:pt x="345338" y="238912"/>
                  </a:lnTo>
                  <a:lnTo>
                    <a:pt x="345338" y="315963"/>
                  </a:lnTo>
                  <a:lnTo>
                    <a:pt x="352094" y="322707"/>
                  </a:lnTo>
                  <a:lnTo>
                    <a:pt x="429133" y="322707"/>
                  </a:lnTo>
                  <a:lnTo>
                    <a:pt x="435876" y="315963"/>
                  </a:lnTo>
                  <a:lnTo>
                    <a:pt x="435876" y="238912"/>
                  </a:lnTo>
                  <a:close/>
                </a:path>
                <a:path w="671194" h="324485">
                  <a:moveTo>
                    <a:pt x="435876" y="124320"/>
                  </a:moveTo>
                  <a:lnTo>
                    <a:pt x="429133" y="117576"/>
                  </a:lnTo>
                  <a:lnTo>
                    <a:pt x="352094" y="117576"/>
                  </a:lnTo>
                  <a:lnTo>
                    <a:pt x="345338" y="124320"/>
                  </a:lnTo>
                  <a:lnTo>
                    <a:pt x="345338" y="201307"/>
                  </a:lnTo>
                  <a:lnTo>
                    <a:pt x="352094" y="208114"/>
                  </a:lnTo>
                  <a:lnTo>
                    <a:pt x="429133" y="208114"/>
                  </a:lnTo>
                  <a:lnTo>
                    <a:pt x="435876" y="201307"/>
                  </a:lnTo>
                  <a:lnTo>
                    <a:pt x="435876" y="124320"/>
                  </a:lnTo>
                  <a:close/>
                </a:path>
                <a:path w="671194" h="324485">
                  <a:moveTo>
                    <a:pt x="553402" y="124320"/>
                  </a:moveTo>
                  <a:lnTo>
                    <a:pt x="546658" y="117576"/>
                  </a:lnTo>
                  <a:lnTo>
                    <a:pt x="469671" y="117576"/>
                  </a:lnTo>
                  <a:lnTo>
                    <a:pt x="462864" y="124320"/>
                  </a:lnTo>
                  <a:lnTo>
                    <a:pt x="462864" y="201307"/>
                  </a:lnTo>
                  <a:lnTo>
                    <a:pt x="469671" y="208114"/>
                  </a:lnTo>
                  <a:lnTo>
                    <a:pt x="546658" y="208114"/>
                  </a:lnTo>
                  <a:lnTo>
                    <a:pt x="553402" y="201307"/>
                  </a:lnTo>
                  <a:lnTo>
                    <a:pt x="553402" y="124320"/>
                  </a:lnTo>
                  <a:close/>
                </a:path>
                <a:path w="671194" h="324485">
                  <a:moveTo>
                    <a:pt x="670979" y="124320"/>
                  </a:moveTo>
                  <a:lnTo>
                    <a:pt x="664235" y="117576"/>
                  </a:lnTo>
                  <a:lnTo>
                    <a:pt x="587184" y="117576"/>
                  </a:lnTo>
                  <a:lnTo>
                    <a:pt x="580440" y="124320"/>
                  </a:lnTo>
                  <a:lnTo>
                    <a:pt x="580440" y="201307"/>
                  </a:lnTo>
                  <a:lnTo>
                    <a:pt x="587184" y="208114"/>
                  </a:lnTo>
                  <a:lnTo>
                    <a:pt x="664235" y="208114"/>
                  </a:lnTo>
                  <a:lnTo>
                    <a:pt x="670979" y="201307"/>
                  </a:lnTo>
                  <a:lnTo>
                    <a:pt x="670979" y="124320"/>
                  </a:lnTo>
                  <a:close/>
                </a:path>
                <a:path w="671194" h="324485">
                  <a:moveTo>
                    <a:pt x="670979" y="6743"/>
                  </a:moveTo>
                  <a:lnTo>
                    <a:pt x="664235" y="0"/>
                  </a:lnTo>
                  <a:lnTo>
                    <a:pt x="587184" y="0"/>
                  </a:lnTo>
                  <a:lnTo>
                    <a:pt x="580440" y="6743"/>
                  </a:lnTo>
                  <a:lnTo>
                    <a:pt x="580440" y="83794"/>
                  </a:lnTo>
                  <a:lnTo>
                    <a:pt x="587184" y="90538"/>
                  </a:lnTo>
                  <a:lnTo>
                    <a:pt x="664235" y="90538"/>
                  </a:lnTo>
                  <a:lnTo>
                    <a:pt x="670979" y="83794"/>
                  </a:lnTo>
                  <a:lnTo>
                    <a:pt x="670979" y="6743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289888" y="2085873"/>
              <a:ext cx="90805" cy="90805"/>
            </a:xfrm>
            <a:custGeom>
              <a:avLst/>
              <a:gdLst/>
              <a:ahLst/>
              <a:cxnLst/>
              <a:rect l="l" t="t" r="r" b="b"/>
              <a:pathLst>
                <a:path w="90805" h="90805">
                  <a:moveTo>
                    <a:pt x="83794" y="90538"/>
                  </a:moveTo>
                  <a:lnTo>
                    <a:pt x="6807" y="90538"/>
                  </a:lnTo>
                  <a:lnTo>
                    <a:pt x="0" y="83794"/>
                  </a:lnTo>
                  <a:lnTo>
                    <a:pt x="0" y="6743"/>
                  </a:lnTo>
                  <a:lnTo>
                    <a:pt x="6807" y="0"/>
                  </a:lnTo>
                  <a:lnTo>
                    <a:pt x="83794" y="0"/>
                  </a:lnTo>
                  <a:lnTo>
                    <a:pt x="90538" y="6743"/>
                  </a:lnTo>
                  <a:lnTo>
                    <a:pt x="90538" y="83794"/>
                  </a:lnTo>
                  <a:lnTo>
                    <a:pt x="83794" y="90538"/>
                  </a:lnTo>
                  <a:close/>
                </a:path>
              </a:pathLst>
            </a:custGeom>
            <a:solidFill>
              <a:srgbClr val="8B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827024" y="2086622"/>
              <a:ext cx="204470" cy="91440"/>
            </a:xfrm>
            <a:custGeom>
              <a:avLst/>
              <a:gdLst/>
              <a:ahLst/>
              <a:cxnLst/>
              <a:rect l="l" t="t" r="r" b="b"/>
              <a:pathLst>
                <a:path w="204469" h="91439">
                  <a:moveTo>
                    <a:pt x="90551" y="7493"/>
                  </a:moveTo>
                  <a:lnTo>
                    <a:pt x="83807" y="736"/>
                  </a:lnTo>
                  <a:lnTo>
                    <a:pt x="6756" y="736"/>
                  </a:lnTo>
                  <a:lnTo>
                    <a:pt x="0" y="7493"/>
                  </a:lnTo>
                  <a:lnTo>
                    <a:pt x="0" y="84480"/>
                  </a:lnTo>
                  <a:lnTo>
                    <a:pt x="6756" y="91274"/>
                  </a:lnTo>
                  <a:lnTo>
                    <a:pt x="83807" y="91274"/>
                  </a:lnTo>
                  <a:lnTo>
                    <a:pt x="90551" y="84480"/>
                  </a:lnTo>
                  <a:lnTo>
                    <a:pt x="90551" y="7493"/>
                  </a:lnTo>
                  <a:close/>
                </a:path>
                <a:path w="204469" h="91439">
                  <a:moveTo>
                    <a:pt x="204457" y="6743"/>
                  </a:moveTo>
                  <a:lnTo>
                    <a:pt x="197713" y="0"/>
                  </a:lnTo>
                  <a:lnTo>
                    <a:pt x="120662" y="0"/>
                  </a:lnTo>
                  <a:lnTo>
                    <a:pt x="113919" y="6743"/>
                  </a:lnTo>
                  <a:lnTo>
                    <a:pt x="113919" y="83781"/>
                  </a:lnTo>
                  <a:lnTo>
                    <a:pt x="120662" y="90538"/>
                  </a:lnTo>
                  <a:lnTo>
                    <a:pt x="197713" y="90538"/>
                  </a:lnTo>
                  <a:lnTo>
                    <a:pt x="204457" y="83781"/>
                  </a:lnTo>
                  <a:lnTo>
                    <a:pt x="204457" y="6743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/>
          <p:nvPr/>
        </p:nvSpPr>
        <p:spPr>
          <a:xfrm>
            <a:off x="719340" y="3188690"/>
            <a:ext cx="2745105" cy="0"/>
          </a:xfrm>
          <a:custGeom>
            <a:avLst/>
            <a:gdLst/>
            <a:ahLst/>
            <a:cxnLst/>
            <a:rect l="l" t="t" r="r" b="b"/>
            <a:pathLst>
              <a:path w="2745104" h="0">
                <a:moveTo>
                  <a:pt x="0" y="0"/>
                </a:moveTo>
                <a:lnTo>
                  <a:pt x="2744787" y="0"/>
                </a:lnTo>
              </a:path>
            </a:pathLst>
          </a:custGeom>
          <a:ln w="24093">
            <a:solidFill>
              <a:srgbClr val="35353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697458" y="4361954"/>
            <a:ext cx="3694429" cy="0"/>
          </a:xfrm>
          <a:custGeom>
            <a:avLst/>
            <a:gdLst/>
            <a:ahLst/>
            <a:cxnLst/>
            <a:rect l="l" t="t" r="r" b="b"/>
            <a:pathLst>
              <a:path w="3694429" h="0">
                <a:moveTo>
                  <a:pt x="0" y="0"/>
                </a:moveTo>
                <a:lnTo>
                  <a:pt x="3693909" y="0"/>
                </a:lnTo>
              </a:path>
            </a:pathLst>
          </a:custGeom>
          <a:ln w="24093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 txBox="1"/>
          <p:nvPr/>
        </p:nvSpPr>
        <p:spPr>
          <a:xfrm>
            <a:off x="5700569" y="1534678"/>
            <a:ext cx="3973195" cy="5348605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5095">
              <a:lnSpc>
                <a:spcPct val="100000"/>
              </a:lnSpc>
              <a:spcBef>
                <a:spcPts val="115"/>
              </a:spcBef>
            </a:pPr>
            <a:r>
              <a:rPr dirty="0" sz="1900" b="1">
                <a:solidFill>
                  <a:srgbClr val="FFFFFF"/>
                </a:solidFill>
                <a:latin typeface="Arial"/>
                <a:cs typeface="Arial"/>
              </a:rPr>
              <a:t>Клинические</a:t>
            </a:r>
            <a:r>
              <a:rPr dirty="0" sz="19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FFFFFF"/>
                </a:solidFill>
                <a:latin typeface="Arial"/>
                <a:cs typeface="Arial"/>
              </a:rPr>
              <a:t>симптомы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dirty="0" sz="1700" spc="10" b="1">
                <a:solidFill>
                  <a:srgbClr val="D20001"/>
                </a:solidFill>
                <a:latin typeface="Arial"/>
                <a:cs typeface="Arial"/>
              </a:rPr>
              <a:t>&gt;90%</a:t>
            </a:r>
            <a:r>
              <a:rPr dirty="0" sz="1700" spc="95" b="1">
                <a:solidFill>
                  <a:srgbClr val="D20001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повышение</a:t>
            </a:r>
            <a:r>
              <a:rPr dirty="0" sz="170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температуры</a:t>
            </a:r>
            <a:r>
              <a:rPr dirty="0" sz="170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тела</a:t>
            </a:r>
            <a:endParaRPr sz="1700">
              <a:latin typeface="Arial"/>
              <a:cs typeface="Arial"/>
            </a:endParaRPr>
          </a:p>
          <a:p>
            <a:pPr marL="653415" marR="5080" indent="-513715">
              <a:lnSpc>
                <a:spcPct val="101400"/>
              </a:lnSpc>
              <a:spcBef>
                <a:spcPts val="285"/>
              </a:spcBef>
            </a:pPr>
            <a:r>
              <a:rPr dirty="0" sz="1700" spc="10" b="1">
                <a:solidFill>
                  <a:srgbClr val="D20001"/>
                </a:solidFill>
                <a:latin typeface="Arial"/>
                <a:cs typeface="Arial"/>
              </a:rPr>
              <a:t>80%</a:t>
            </a:r>
            <a:r>
              <a:rPr dirty="0" sz="1700" spc="105" b="1">
                <a:solidFill>
                  <a:srgbClr val="D20001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кашель</a:t>
            </a:r>
            <a:r>
              <a:rPr dirty="0" sz="17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(сухой</a:t>
            </a:r>
            <a:r>
              <a:rPr dirty="0" sz="17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или</a:t>
            </a:r>
            <a:r>
              <a:rPr dirty="0" sz="17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с</a:t>
            </a:r>
            <a:r>
              <a:rPr dirty="0" sz="17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небольшим </a:t>
            </a:r>
            <a:r>
              <a:rPr dirty="0" sz="1700" spc="-459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количеством</a:t>
            </a:r>
            <a:r>
              <a:rPr dirty="0" sz="17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мокроты)</a:t>
            </a:r>
            <a:endParaRPr sz="1700">
              <a:latin typeface="Arial"/>
              <a:cs typeface="Arial"/>
            </a:endParaRPr>
          </a:p>
          <a:p>
            <a:pPr marL="140335">
              <a:lnSpc>
                <a:spcPct val="100000"/>
              </a:lnSpc>
              <a:spcBef>
                <a:spcPts val="320"/>
              </a:spcBef>
            </a:pPr>
            <a:r>
              <a:rPr dirty="0" sz="1700" spc="10" b="1">
                <a:solidFill>
                  <a:srgbClr val="D20001"/>
                </a:solidFill>
                <a:latin typeface="Arial"/>
                <a:cs typeface="Arial"/>
              </a:rPr>
              <a:t>55%</a:t>
            </a:r>
            <a:r>
              <a:rPr dirty="0" sz="1700" spc="85" b="1">
                <a:solidFill>
                  <a:srgbClr val="D20001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одышка*</a:t>
            </a:r>
            <a:endParaRPr sz="1700">
              <a:latin typeface="Arial"/>
              <a:cs typeface="Arial"/>
            </a:endParaRPr>
          </a:p>
          <a:p>
            <a:pPr marL="140335">
              <a:lnSpc>
                <a:spcPct val="100000"/>
              </a:lnSpc>
              <a:spcBef>
                <a:spcPts val="315"/>
              </a:spcBef>
            </a:pPr>
            <a:r>
              <a:rPr dirty="0" sz="1700" spc="10" b="1">
                <a:solidFill>
                  <a:srgbClr val="D20001"/>
                </a:solidFill>
                <a:latin typeface="Arial"/>
                <a:cs typeface="Arial"/>
              </a:rPr>
              <a:t>44%</a:t>
            </a:r>
            <a:r>
              <a:rPr dirty="0" sz="1700" spc="105" b="1">
                <a:solidFill>
                  <a:srgbClr val="D20001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миалгии</a:t>
            </a:r>
            <a:r>
              <a:rPr dirty="0" sz="17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и</a:t>
            </a:r>
            <a:r>
              <a:rPr dirty="0" sz="170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утомляемость</a:t>
            </a:r>
            <a:endParaRPr sz="1700">
              <a:latin typeface="Arial"/>
              <a:cs typeface="Arial"/>
            </a:endParaRPr>
          </a:p>
          <a:p>
            <a:pPr marL="653415" marR="735965" indent="-641350">
              <a:lnSpc>
                <a:spcPct val="101400"/>
              </a:lnSpc>
              <a:spcBef>
                <a:spcPts val="290"/>
              </a:spcBef>
            </a:pPr>
            <a:r>
              <a:rPr dirty="0" sz="1700" spc="10" b="1">
                <a:solidFill>
                  <a:srgbClr val="D20001"/>
                </a:solidFill>
                <a:latin typeface="Arial"/>
                <a:cs typeface="Arial"/>
              </a:rPr>
              <a:t>&gt;20%</a:t>
            </a:r>
            <a:r>
              <a:rPr dirty="0" sz="1700" spc="100" b="1">
                <a:solidFill>
                  <a:srgbClr val="D20001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ощущение</a:t>
            </a:r>
            <a:r>
              <a:rPr dirty="0" sz="170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заложенности </a:t>
            </a:r>
            <a:r>
              <a:rPr dirty="0" sz="1700" spc="-45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7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грудной</a:t>
            </a:r>
            <a:r>
              <a:rPr dirty="0" sz="17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клетке</a:t>
            </a:r>
            <a:endParaRPr sz="1700">
              <a:latin typeface="Arial"/>
              <a:cs typeface="Arial"/>
            </a:endParaRPr>
          </a:p>
          <a:p>
            <a:pPr marL="617855" marR="100965">
              <a:lnSpc>
                <a:spcPct val="103200"/>
              </a:lnSpc>
              <a:spcBef>
                <a:spcPts val="735"/>
              </a:spcBef>
            </a:pPr>
            <a:r>
              <a:rPr dirty="0" sz="1300" spc="15">
                <a:solidFill>
                  <a:srgbClr val="7E7E7E"/>
                </a:solidFill>
                <a:latin typeface="Arial"/>
                <a:cs typeface="Arial"/>
              </a:rPr>
              <a:t>*наиболее </a:t>
            </a:r>
            <a:r>
              <a:rPr dirty="0" sz="1300" spc="20">
                <a:solidFill>
                  <a:srgbClr val="7E7E7E"/>
                </a:solidFill>
                <a:latin typeface="Arial"/>
                <a:cs typeface="Arial"/>
              </a:rPr>
              <a:t>тяжелая </a:t>
            </a:r>
            <a:r>
              <a:rPr dirty="0" sz="1300" spc="15">
                <a:solidFill>
                  <a:srgbClr val="7E7E7E"/>
                </a:solidFill>
                <a:latin typeface="Arial"/>
                <a:cs typeface="Arial"/>
              </a:rPr>
              <a:t>одышка развивается </a:t>
            </a:r>
            <a:r>
              <a:rPr dirty="0" sz="1300" spc="-35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130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7E7E7E"/>
                </a:solidFill>
                <a:latin typeface="Arial"/>
                <a:cs typeface="Arial"/>
              </a:rPr>
              <a:t>6-8-му</a:t>
            </a:r>
            <a:r>
              <a:rPr dirty="0" sz="1300" spc="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7E7E7E"/>
                </a:solidFill>
                <a:latin typeface="Arial"/>
                <a:cs typeface="Arial"/>
              </a:rPr>
              <a:t>дню</a:t>
            </a:r>
            <a:r>
              <a:rPr dirty="0" sz="1300" spc="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7E7E7E"/>
                </a:solidFill>
                <a:latin typeface="Arial"/>
                <a:cs typeface="Arial"/>
              </a:rPr>
              <a:t>от</a:t>
            </a:r>
            <a:r>
              <a:rPr dirty="0" sz="1300" spc="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7E7E7E"/>
                </a:solidFill>
                <a:latin typeface="Arial"/>
                <a:cs typeface="Arial"/>
              </a:rPr>
              <a:t>момента</a:t>
            </a:r>
            <a:r>
              <a:rPr dirty="0" sz="1300" spc="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7E7E7E"/>
                </a:solidFill>
                <a:latin typeface="Arial"/>
                <a:cs typeface="Arial"/>
              </a:rPr>
              <a:t>заражения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Arial"/>
              <a:cs typeface="Arial"/>
            </a:endParaRPr>
          </a:p>
          <a:p>
            <a:pPr marL="125095">
              <a:lnSpc>
                <a:spcPct val="100000"/>
              </a:lnSpc>
            </a:pPr>
            <a:r>
              <a:rPr dirty="0" sz="1900" b="1">
                <a:solidFill>
                  <a:srgbClr val="FFFFFF"/>
                </a:solidFill>
                <a:latin typeface="Arial"/>
                <a:cs typeface="Arial"/>
              </a:rPr>
              <a:t>Клинические</a:t>
            </a:r>
            <a:r>
              <a:rPr dirty="0" sz="19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FFFFFF"/>
                </a:solidFill>
                <a:latin typeface="Arial"/>
                <a:cs typeface="Arial"/>
              </a:rPr>
              <a:t>проявления</a:t>
            </a:r>
            <a:endParaRPr sz="1900">
              <a:latin typeface="Arial"/>
              <a:cs typeface="Arial"/>
            </a:endParaRPr>
          </a:p>
          <a:p>
            <a:pPr marL="551815" indent="-185420">
              <a:lnSpc>
                <a:spcPct val="100000"/>
              </a:lnSpc>
              <a:spcBef>
                <a:spcPts val="1035"/>
              </a:spcBef>
              <a:buClr>
                <a:srgbClr val="006FC0"/>
              </a:buClr>
              <a:buSzPct val="132352"/>
              <a:buChar char="•"/>
              <a:tabLst>
                <a:tab pos="552450" algn="l"/>
              </a:tabLst>
            </a:pP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ОРВИ</a:t>
            </a:r>
            <a:r>
              <a:rPr dirty="0" sz="170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легкого</a:t>
            </a:r>
            <a:r>
              <a:rPr dirty="0" sz="170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течения</a:t>
            </a:r>
            <a:endParaRPr sz="1700">
              <a:latin typeface="Arial"/>
              <a:cs typeface="Arial"/>
            </a:endParaRPr>
          </a:p>
          <a:p>
            <a:pPr marL="551815" indent="-185420">
              <a:lnSpc>
                <a:spcPct val="100000"/>
              </a:lnSpc>
              <a:spcBef>
                <a:spcPts val="320"/>
              </a:spcBef>
              <a:buClr>
                <a:srgbClr val="006FC0"/>
              </a:buClr>
              <a:buSzPct val="132352"/>
              <a:buChar char="•"/>
              <a:tabLst>
                <a:tab pos="552450" algn="l"/>
              </a:tabLst>
            </a:pP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Пневмония,</a:t>
            </a:r>
            <a:r>
              <a:rPr dirty="0" sz="170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7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т.ч.</a:t>
            </a:r>
            <a:r>
              <a:rPr dirty="0" sz="170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с</a:t>
            </a:r>
            <a:r>
              <a:rPr dirty="0" sz="17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ОДН</a:t>
            </a:r>
            <a:endParaRPr sz="1700">
              <a:latin typeface="Arial"/>
              <a:cs typeface="Arial"/>
            </a:endParaRPr>
          </a:p>
          <a:p>
            <a:pPr marL="551815" indent="-185420">
              <a:lnSpc>
                <a:spcPct val="100000"/>
              </a:lnSpc>
              <a:spcBef>
                <a:spcPts val="315"/>
              </a:spcBef>
              <a:buClr>
                <a:srgbClr val="006FC0"/>
              </a:buClr>
              <a:buSzPct val="132352"/>
              <a:buChar char="•"/>
              <a:tabLst>
                <a:tab pos="552450" algn="l"/>
              </a:tabLst>
            </a:pP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ОРДС</a:t>
            </a:r>
            <a:endParaRPr sz="1700">
              <a:latin typeface="Arial"/>
              <a:cs typeface="Arial"/>
            </a:endParaRPr>
          </a:p>
          <a:p>
            <a:pPr marL="551815" indent="-185420">
              <a:lnSpc>
                <a:spcPct val="100000"/>
              </a:lnSpc>
              <a:spcBef>
                <a:spcPts val="320"/>
              </a:spcBef>
              <a:buClr>
                <a:srgbClr val="006FC0"/>
              </a:buClr>
              <a:buSzPct val="132352"/>
              <a:buChar char="•"/>
              <a:tabLst>
                <a:tab pos="552450" algn="l"/>
              </a:tabLst>
            </a:pP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Сепсис</a:t>
            </a:r>
            <a:endParaRPr sz="1700">
              <a:latin typeface="Arial"/>
              <a:cs typeface="Arial"/>
            </a:endParaRPr>
          </a:p>
          <a:p>
            <a:pPr marL="551815" indent="-185420">
              <a:lnSpc>
                <a:spcPct val="100000"/>
              </a:lnSpc>
              <a:spcBef>
                <a:spcPts val="315"/>
              </a:spcBef>
              <a:buClr>
                <a:srgbClr val="006FC0"/>
              </a:buClr>
              <a:buSzPct val="132352"/>
              <a:buChar char="•"/>
              <a:tabLst>
                <a:tab pos="552450" algn="l"/>
              </a:tabLst>
            </a:pP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Септический</a:t>
            </a:r>
            <a:r>
              <a:rPr dirty="0" sz="170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шок</a:t>
            </a:r>
            <a:endParaRPr sz="17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0339634" y="7183782"/>
            <a:ext cx="184150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z="1350" spc="-10">
                <a:solidFill>
                  <a:srgbClr val="8F8F8F"/>
                </a:solidFill>
                <a:latin typeface="Arial"/>
                <a:cs typeface="Arial"/>
              </a:rPr>
              <a:t>4</a:t>
            </a:fld>
            <a:endParaRPr sz="135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684257" y="1471160"/>
            <a:ext cx="3559175" cy="53879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991235" marR="599440">
              <a:lnSpc>
                <a:spcPct val="100899"/>
              </a:lnSpc>
              <a:spcBef>
                <a:spcPts val="90"/>
              </a:spcBef>
            </a:pPr>
            <a:r>
              <a:rPr dirty="0" sz="1900" b="1">
                <a:solidFill>
                  <a:srgbClr val="D20001"/>
                </a:solidFill>
                <a:latin typeface="Arial"/>
                <a:cs typeface="Arial"/>
              </a:rPr>
              <a:t>Инкубационный  </a:t>
            </a:r>
            <a:r>
              <a:rPr dirty="0" sz="1900" spc="5" b="1">
                <a:solidFill>
                  <a:srgbClr val="D20001"/>
                </a:solidFill>
                <a:latin typeface="Arial"/>
                <a:cs typeface="Arial"/>
              </a:rPr>
              <a:t>период</a:t>
            </a:r>
            <a:endParaRPr sz="1900">
              <a:latin typeface="Arial"/>
              <a:cs typeface="Arial"/>
            </a:endParaRPr>
          </a:p>
          <a:p>
            <a:pPr marL="991235">
              <a:lnSpc>
                <a:spcPct val="100000"/>
              </a:lnSpc>
              <a:spcBef>
                <a:spcPts val="20"/>
              </a:spcBef>
            </a:pPr>
            <a:r>
              <a:rPr dirty="0" sz="1900" spc="5">
                <a:solidFill>
                  <a:srgbClr val="353535"/>
                </a:solidFill>
                <a:latin typeface="Arial"/>
                <a:cs typeface="Arial"/>
              </a:rPr>
              <a:t>от</a:t>
            </a:r>
            <a:r>
              <a:rPr dirty="0" sz="190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900" spc="5">
                <a:solidFill>
                  <a:srgbClr val="353535"/>
                </a:solidFill>
                <a:latin typeface="Arial"/>
                <a:cs typeface="Arial"/>
              </a:rPr>
              <a:t>2</a:t>
            </a:r>
            <a:r>
              <a:rPr dirty="0" sz="190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900" spc="5">
                <a:solidFill>
                  <a:srgbClr val="353535"/>
                </a:solidFill>
                <a:latin typeface="Arial"/>
                <a:cs typeface="Arial"/>
              </a:rPr>
              <a:t>до</a:t>
            </a:r>
            <a:r>
              <a:rPr dirty="0" sz="190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900" spc="5">
                <a:solidFill>
                  <a:srgbClr val="353535"/>
                </a:solidFill>
                <a:latin typeface="Arial"/>
                <a:cs typeface="Arial"/>
              </a:rPr>
              <a:t>14</a:t>
            </a:r>
            <a:r>
              <a:rPr dirty="0" sz="190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900" spc="5">
                <a:solidFill>
                  <a:srgbClr val="353535"/>
                </a:solidFill>
                <a:latin typeface="Arial"/>
                <a:cs typeface="Arial"/>
              </a:rPr>
              <a:t>суток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>
              <a:latin typeface="Arial"/>
              <a:cs typeface="Arial"/>
            </a:endParaRPr>
          </a:p>
          <a:p>
            <a:pPr marL="34290">
              <a:lnSpc>
                <a:spcPct val="100000"/>
              </a:lnSpc>
              <a:spcBef>
                <a:spcPts val="1330"/>
              </a:spcBef>
            </a:pPr>
            <a:r>
              <a:rPr dirty="0" sz="1900" b="1">
                <a:solidFill>
                  <a:srgbClr val="353535"/>
                </a:solidFill>
                <a:latin typeface="Arial"/>
                <a:cs typeface="Arial"/>
              </a:rPr>
              <a:t>ФормыCOVID-19</a:t>
            </a:r>
            <a:endParaRPr sz="1900">
              <a:latin typeface="Arial"/>
              <a:cs typeface="Arial"/>
            </a:endParaRPr>
          </a:p>
          <a:p>
            <a:pPr marL="34290">
              <a:lnSpc>
                <a:spcPct val="100000"/>
              </a:lnSpc>
              <a:spcBef>
                <a:spcPts val="585"/>
              </a:spcBef>
            </a:pPr>
            <a:r>
              <a:rPr dirty="0" sz="1300" spc="10">
                <a:solidFill>
                  <a:srgbClr val="353535"/>
                </a:solidFill>
                <a:latin typeface="Arial"/>
                <a:cs typeface="Arial"/>
              </a:rPr>
              <a:t>легкая</a:t>
            </a:r>
            <a:r>
              <a:rPr dirty="0" sz="1900" spc="10">
                <a:solidFill>
                  <a:srgbClr val="353535"/>
                </a:solidFill>
                <a:latin typeface="Arial"/>
                <a:cs typeface="Arial"/>
              </a:rPr>
              <a:t>,</a:t>
            </a:r>
            <a:r>
              <a:rPr dirty="0" sz="19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средняя</a:t>
            </a:r>
            <a:r>
              <a:rPr dirty="0" sz="1900" spc="10">
                <a:solidFill>
                  <a:srgbClr val="353535"/>
                </a:solidFill>
                <a:latin typeface="Arial"/>
                <a:cs typeface="Arial"/>
              </a:rPr>
              <a:t>,</a:t>
            </a:r>
            <a:r>
              <a:rPr dirty="0" sz="190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2100" spc="5">
                <a:solidFill>
                  <a:srgbClr val="353535"/>
                </a:solidFill>
                <a:latin typeface="Arial"/>
                <a:cs typeface="Arial"/>
              </a:rPr>
              <a:t>тяжелая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900" b="1">
                <a:solidFill>
                  <a:srgbClr val="006FC0"/>
                </a:solidFill>
                <a:latin typeface="Arial"/>
                <a:cs typeface="Arial"/>
              </a:rPr>
              <a:t>Выписка</a:t>
            </a:r>
            <a:r>
              <a:rPr dirty="0" sz="1900" spc="-2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900" spc="5" b="1">
                <a:solidFill>
                  <a:srgbClr val="006FC0"/>
                </a:solidFill>
                <a:latin typeface="Arial"/>
                <a:cs typeface="Arial"/>
              </a:rPr>
              <a:t>пациентов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Arial"/>
              <a:cs typeface="Arial"/>
            </a:endParaRPr>
          </a:p>
          <a:p>
            <a:pPr marL="12700" marR="5080">
              <a:lnSpc>
                <a:spcPct val="101499"/>
              </a:lnSpc>
            </a:pP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с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лабораторно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подтвержденным </a:t>
            </a:r>
            <a:r>
              <a:rPr dirty="0" sz="17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диагнозом COVID-19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разрешается </a:t>
            </a:r>
            <a:r>
              <a:rPr dirty="0" sz="1700" spc="-459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при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отсутствии клинических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проявлений болезни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и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получении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двукратного отрицательного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результата лабораторного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исследования</a:t>
            </a:r>
            <a:r>
              <a:rPr dirty="0" sz="17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на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 наличие</a:t>
            </a:r>
            <a:endParaRPr sz="1700">
              <a:latin typeface="Arial"/>
              <a:cs typeface="Arial"/>
            </a:endParaRPr>
          </a:p>
          <a:p>
            <a:pPr marL="12700" marR="276225">
              <a:lnSpc>
                <a:spcPct val="101400"/>
              </a:lnSpc>
              <a:spcBef>
                <a:spcPts val="5"/>
              </a:spcBef>
            </a:pP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РНК</a:t>
            </a:r>
            <a:r>
              <a:rPr dirty="0" sz="1700" spc="-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SARS-CoV-2</a:t>
            </a:r>
            <a:r>
              <a:rPr dirty="0" sz="170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методом</a:t>
            </a:r>
            <a:r>
              <a:rPr dirty="0" sz="1700" spc="-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ПЦР </a:t>
            </a:r>
            <a:r>
              <a:rPr dirty="0" sz="1700" spc="-45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с</a:t>
            </a:r>
            <a:r>
              <a:rPr dirty="0" sz="17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интервалом</a:t>
            </a:r>
            <a:r>
              <a:rPr dirty="0" sz="17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не</a:t>
            </a:r>
            <a:r>
              <a:rPr dirty="0" sz="17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менее</a:t>
            </a:r>
            <a:r>
              <a:rPr dirty="0" sz="17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353535"/>
                </a:solidFill>
                <a:latin typeface="Arial"/>
                <a:cs typeface="Arial"/>
              </a:rPr>
              <a:t>1</a:t>
            </a:r>
            <a:r>
              <a:rPr dirty="0" sz="17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353535"/>
                </a:solidFill>
                <a:latin typeface="Arial"/>
                <a:cs typeface="Arial"/>
              </a:rPr>
              <a:t>дня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56801" y="167922"/>
            <a:ext cx="685560" cy="777949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427685" y="708219"/>
            <a:ext cx="4522470" cy="37465"/>
            <a:chOff x="427685" y="708219"/>
            <a:chExt cx="4522470" cy="37465"/>
          </a:xfrm>
        </p:grpSpPr>
        <p:sp>
          <p:nvSpPr>
            <p:cNvPr id="4" name="object 4" descr=""/>
            <p:cNvSpPr/>
            <p:nvPr/>
          </p:nvSpPr>
          <p:spPr>
            <a:xfrm>
              <a:off x="428028" y="740663"/>
              <a:ext cx="4521835" cy="0"/>
            </a:xfrm>
            <a:custGeom>
              <a:avLst/>
              <a:gdLst/>
              <a:ahLst/>
              <a:cxnLst/>
              <a:rect l="l" t="t" r="r" b="b"/>
              <a:pathLst>
                <a:path w="4521835" h="0">
                  <a:moveTo>
                    <a:pt x="0" y="0"/>
                  </a:moveTo>
                  <a:lnTo>
                    <a:pt x="4521504" y="0"/>
                  </a:lnTo>
                </a:path>
              </a:pathLst>
            </a:custGeom>
            <a:ln w="9491">
              <a:solidFill>
                <a:srgbClr val="56565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27685" y="725741"/>
              <a:ext cx="1564005" cy="0"/>
            </a:xfrm>
            <a:custGeom>
              <a:avLst/>
              <a:gdLst/>
              <a:ahLst/>
              <a:cxnLst/>
              <a:rect l="l" t="t" r="r" b="b"/>
              <a:pathLst>
                <a:path w="1564005" h="0">
                  <a:moveTo>
                    <a:pt x="0" y="0"/>
                  </a:moveTo>
                  <a:lnTo>
                    <a:pt x="1563636" y="0"/>
                  </a:lnTo>
                </a:path>
              </a:pathLst>
            </a:custGeom>
            <a:ln w="35044">
              <a:solidFill>
                <a:srgbClr val="D2000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14974" y="260781"/>
            <a:ext cx="3886200" cy="375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5847" sz="2850"/>
              <a:t>п.4.1–4.3.</a:t>
            </a:r>
            <a:r>
              <a:rPr dirty="0" baseline="5847" sz="2850" spc="585"/>
              <a:t> </a:t>
            </a:r>
            <a:r>
              <a:rPr dirty="0" sz="2300" spc="-5">
                <a:solidFill>
                  <a:srgbClr val="D20001"/>
                </a:solidFill>
              </a:rPr>
              <a:t>Лечение</a:t>
            </a:r>
            <a:r>
              <a:rPr dirty="0" sz="2300" spc="-10">
                <a:solidFill>
                  <a:srgbClr val="D20001"/>
                </a:solidFill>
              </a:rPr>
              <a:t> </a:t>
            </a:r>
            <a:r>
              <a:rPr dirty="0" sz="2300" spc="-5"/>
              <a:t>COVID-19</a:t>
            </a:r>
            <a:endParaRPr sz="2300"/>
          </a:p>
        </p:txBody>
      </p:sp>
      <p:sp>
        <p:nvSpPr>
          <p:cNvPr id="7" name="object 7" descr=""/>
          <p:cNvSpPr/>
          <p:nvPr/>
        </p:nvSpPr>
        <p:spPr>
          <a:xfrm>
            <a:off x="7501585" y="3434359"/>
            <a:ext cx="2802890" cy="3480435"/>
          </a:xfrm>
          <a:custGeom>
            <a:avLst/>
            <a:gdLst/>
            <a:ahLst/>
            <a:cxnLst/>
            <a:rect l="l" t="t" r="r" b="b"/>
            <a:pathLst>
              <a:path w="2802890" h="3480434">
                <a:moveTo>
                  <a:pt x="2711348" y="3480396"/>
                </a:moveTo>
                <a:lnTo>
                  <a:pt x="91478" y="3480396"/>
                </a:lnTo>
                <a:lnTo>
                  <a:pt x="55855" y="3473203"/>
                </a:lnTo>
                <a:lnTo>
                  <a:pt x="26779" y="3453587"/>
                </a:lnTo>
                <a:lnTo>
                  <a:pt x="7183" y="3424493"/>
                </a:lnTo>
                <a:lnTo>
                  <a:pt x="0" y="3388867"/>
                </a:lnTo>
                <a:lnTo>
                  <a:pt x="0" y="91528"/>
                </a:lnTo>
                <a:lnTo>
                  <a:pt x="7183" y="55898"/>
                </a:lnTo>
                <a:lnTo>
                  <a:pt x="26779" y="26804"/>
                </a:lnTo>
                <a:lnTo>
                  <a:pt x="55855" y="7191"/>
                </a:lnTo>
                <a:lnTo>
                  <a:pt x="91478" y="0"/>
                </a:lnTo>
                <a:lnTo>
                  <a:pt x="2711348" y="0"/>
                </a:lnTo>
                <a:lnTo>
                  <a:pt x="2746965" y="7191"/>
                </a:lnTo>
                <a:lnTo>
                  <a:pt x="2776042" y="26804"/>
                </a:lnTo>
                <a:lnTo>
                  <a:pt x="2795641" y="55898"/>
                </a:lnTo>
                <a:lnTo>
                  <a:pt x="2802826" y="91528"/>
                </a:lnTo>
                <a:lnTo>
                  <a:pt x="2802826" y="3388867"/>
                </a:lnTo>
                <a:lnTo>
                  <a:pt x="2795641" y="3424493"/>
                </a:lnTo>
                <a:lnTo>
                  <a:pt x="2776042" y="3453587"/>
                </a:lnTo>
                <a:lnTo>
                  <a:pt x="2746965" y="3473203"/>
                </a:lnTo>
                <a:lnTo>
                  <a:pt x="2711348" y="3480396"/>
                </a:lnTo>
                <a:close/>
              </a:path>
            </a:pathLst>
          </a:custGeom>
          <a:solidFill>
            <a:srgbClr val="DFE3F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392607" y="4719345"/>
            <a:ext cx="3355340" cy="2195830"/>
          </a:xfrm>
          <a:custGeom>
            <a:avLst/>
            <a:gdLst/>
            <a:ahLst/>
            <a:cxnLst/>
            <a:rect l="l" t="t" r="r" b="b"/>
            <a:pathLst>
              <a:path w="3355340" h="2195829">
                <a:moveTo>
                  <a:pt x="3252889" y="2195410"/>
                </a:moveTo>
                <a:lnTo>
                  <a:pt x="101904" y="2195410"/>
                </a:lnTo>
                <a:lnTo>
                  <a:pt x="62247" y="2187399"/>
                </a:lnTo>
                <a:lnTo>
                  <a:pt x="29854" y="2165556"/>
                </a:lnTo>
                <a:lnTo>
                  <a:pt x="8010" y="2133163"/>
                </a:lnTo>
                <a:lnTo>
                  <a:pt x="0" y="2093506"/>
                </a:lnTo>
                <a:lnTo>
                  <a:pt x="0" y="101892"/>
                </a:lnTo>
                <a:lnTo>
                  <a:pt x="8010" y="62236"/>
                </a:lnTo>
                <a:lnTo>
                  <a:pt x="29854" y="29848"/>
                </a:lnTo>
                <a:lnTo>
                  <a:pt x="62247" y="8008"/>
                </a:lnTo>
                <a:lnTo>
                  <a:pt x="101904" y="0"/>
                </a:lnTo>
                <a:lnTo>
                  <a:pt x="3252889" y="0"/>
                </a:lnTo>
                <a:lnTo>
                  <a:pt x="3292568" y="8008"/>
                </a:lnTo>
                <a:lnTo>
                  <a:pt x="3324972" y="29848"/>
                </a:lnTo>
                <a:lnTo>
                  <a:pt x="3346820" y="62236"/>
                </a:lnTo>
                <a:lnTo>
                  <a:pt x="3354832" y="101892"/>
                </a:lnTo>
                <a:lnTo>
                  <a:pt x="3354832" y="2093506"/>
                </a:lnTo>
                <a:lnTo>
                  <a:pt x="3346820" y="2133163"/>
                </a:lnTo>
                <a:lnTo>
                  <a:pt x="3324972" y="2165556"/>
                </a:lnTo>
                <a:lnTo>
                  <a:pt x="3292568" y="2187399"/>
                </a:lnTo>
                <a:lnTo>
                  <a:pt x="3252889" y="219541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414097" y="1307583"/>
            <a:ext cx="3204845" cy="5429250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900" b="1">
                <a:solidFill>
                  <a:srgbClr val="1F1F1F"/>
                </a:solidFill>
                <a:latin typeface="Arial"/>
                <a:cs typeface="Arial"/>
              </a:rPr>
              <a:t>Этиотропное</a:t>
            </a:r>
            <a:endParaRPr sz="1900">
              <a:latin typeface="Arial"/>
              <a:cs typeface="Arial"/>
            </a:endParaRPr>
          </a:p>
          <a:p>
            <a:pPr marL="12700" marR="273050">
              <a:lnSpc>
                <a:spcPct val="102200"/>
              </a:lnSpc>
              <a:spcBef>
                <a:spcPts val="580"/>
              </a:spcBef>
            </a:pP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по 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клиническому  опыту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 ведения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пациентов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с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атипичной </a:t>
            </a:r>
            <a:r>
              <a:rPr dirty="0" sz="1500" spc="-40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пневмонией,</a:t>
            </a:r>
            <a:r>
              <a:rPr dirty="0" sz="150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связанной</a:t>
            </a:r>
            <a:endParaRPr sz="1500">
              <a:latin typeface="Arial"/>
              <a:cs typeface="Arial"/>
            </a:endParaRPr>
          </a:p>
          <a:p>
            <a:pPr marL="12700" marR="443230">
              <a:lnSpc>
                <a:spcPct val="102200"/>
              </a:lnSpc>
            </a:pP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с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коронавирусами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SARS-CoV </a:t>
            </a:r>
            <a:r>
              <a:rPr dirty="0" sz="1500" spc="2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и MERS-CoV, выделяют </a:t>
            </a:r>
            <a:r>
              <a:rPr dirty="0" sz="1500" spc="2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препараты этиологической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направленности</a:t>
            </a:r>
            <a:r>
              <a:rPr dirty="0" sz="1500" spc="-1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(как</a:t>
            </a:r>
            <a:r>
              <a:rPr dirty="0" sz="1500" spc="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правило,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использованных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в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 комбинации):</a:t>
            </a:r>
            <a:endParaRPr sz="1500">
              <a:latin typeface="Arial"/>
              <a:cs typeface="Arial"/>
            </a:endParaRPr>
          </a:p>
          <a:p>
            <a:pPr marL="200025" indent="-187960">
              <a:lnSpc>
                <a:spcPct val="100000"/>
              </a:lnSpc>
              <a:spcBef>
                <a:spcPts val="575"/>
              </a:spcBef>
              <a:buClr>
                <a:srgbClr val="006FC0"/>
              </a:buClr>
              <a:buSzPct val="126666"/>
              <a:buChar char="•"/>
              <a:tabLst>
                <a:tab pos="200660" algn="l"/>
              </a:tabLst>
            </a:pP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лопинавир+ритонавир;</a:t>
            </a:r>
            <a:endParaRPr sz="1500">
              <a:latin typeface="Arial"/>
              <a:cs typeface="Arial"/>
            </a:endParaRPr>
          </a:p>
          <a:p>
            <a:pPr marL="200025" indent="-187960">
              <a:lnSpc>
                <a:spcPct val="100000"/>
              </a:lnSpc>
              <a:spcBef>
                <a:spcPts val="615"/>
              </a:spcBef>
              <a:buClr>
                <a:srgbClr val="006FC0"/>
              </a:buClr>
              <a:buSzPct val="126666"/>
              <a:buChar char="•"/>
              <a:tabLst>
                <a:tab pos="200660" algn="l"/>
              </a:tabLst>
            </a:pP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рибавирин;</a:t>
            </a:r>
            <a:endParaRPr sz="1500">
              <a:latin typeface="Arial"/>
              <a:cs typeface="Arial"/>
            </a:endParaRPr>
          </a:p>
          <a:p>
            <a:pPr marL="200025" indent="-187960">
              <a:lnSpc>
                <a:spcPct val="100000"/>
              </a:lnSpc>
              <a:spcBef>
                <a:spcPts val="615"/>
              </a:spcBef>
              <a:buClr>
                <a:srgbClr val="006FC0"/>
              </a:buClr>
              <a:buSzPct val="126666"/>
              <a:buChar char="•"/>
              <a:tabLst>
                <a:tab pos="200660" algn="l"/>
              </a:tabLst>
            </a:pP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препараты</a:t>
            </a:r>
            <a:r>
              <a:rPr dirty="0" sz="150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интерферонов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150">
              <a:latin typeface="Arial"/>
              <a:cs typeface="Arial"/>
            </a:endParaRPr>
          </a:p>
          <a:p>
            <a:pPr marL="111760" marR="5080">
              <a:lnSpc>
                <a:spcPct val="103200"/>
              </a:lnSpc>
            </a:pP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Опубликованные на сегодня </a:t>
            </a:r>
            <a:r>
              <a:rPr dirty="0" sz="1300" spc="20">
                <a:solidFill>
                  <a:srgbClr val="1F1F1F"/>
                </a:solidFill>
                <a:latin typeface="Arial"/>
                <a:cs typeface="Arial"/>
              </a:rPr>
              <a:t>сведения </a:t>
            </a:r>
            <a:r>
              <a:rPr dirty="0" sz="1300" spc="-35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1F1F1F"/>
                </a:solidFill>
                <a:latin typeface="Arial"/>
                <a:cs typeface="Arial"/>
              </a:rPr>
              <a:t>о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результатах лечения с применением </a:t>
            </a:r>
            <a:r>
              <a:rPr dirty="0" sz="1300" spc="-35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данных препаратов не позволяют </a:t>
            </a:r>
            <a:r>
              <a:rPr dirty="0" sz="1300" spc="2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сделать однозначный вывод об их </a:t>
            </a:r>
            <a:r>
              <a:rPr dirty="0" sz="1300" spc="2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эффективности/неэффективности,</a:t>
            </a:r>
            <a:endParaRPr sz="1300">
              <a:latin typeface="Arial"/>
              <a:cs typeface="Arial"/>
            </a:endParaRPr>
          </a:p>
          <a:p>
            <a:pPr marL="111760" marR="118745">
              <a:lnSpc>
                <a:spcPts val="1610"/>
              </a:lnSpc>
              <a:spcBef>
                <a:spcPts val="60"/>
              </a:spcBef>
            </a:pPr>
            <a:r>
              <a:rPr dirty="0" sz="1350" spc="-5">
                <a:solidFill>
                  <a:srgbClr val="1F1F1F"/>
                </a:solidFill>
                <a:latin typeface="Arial"/>
                <a:cs typeface="Arial"/>
              </a:rPr>
              <a:t>в связи с </a:t>
            </a:r>
            <a:r>
              <a:rPr dirty="0" sz="1350" spc="-10">
                <a:solidFill>
                  <a:srgbClr val="1F1F1F"/>
                </a:solidFill>
                <a:latin typeface="Arial"/>
                <a:cs typeface="Arial"/>
              </a:rPr>
              <a:t>чем их </a:t>
            </a:r>
            <a:r>
              <a:rPr dirty="0" sz="1350" spc="-15">
                <a:solidFill>
                  <a:srgbClr val="1F1F1F"/>
                </a:solidFill>
                <a:latin typeface="Arial"/>
                <a:cs typeface="Arial"/>
              </a:rPr>
              <a:t>применение </a:t>
            </a:r>
            <a:r>
              <a:rPr dirty="0" sz="1350" spc="-1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15" b="1">
                <a:solidFill>
                  <a:srgbClr val="1F1F1F"/>
                </a:solidFill>
                <a:latin typeface="Arial"/>
                <a:cs typeface="Arial"/>
              </a:rPr>
              <a:t>допустимо </a:t>
            </a:r>
            <a:r>
              <a:rPr dirty="0" sz="1300" spc="20" b="1">
                <a:solidFill>
                  <a:srgbClr val="1F1F1F"/>
                </a:solidFill>
                <a:latin typeface="Arial"/>
                <a:cs typeface="Arial"/>
              </a:rPr>
              <a:t>по решению </a:t>
            </a:r>
            <a:r>
              <a:rPr dirty="0" sz="1300" spc="15" b="1">
                <a:solidFill>
                  <a:srgbClr val="1F1F1F"/>
                </a:solidFill>
                <a:latin typeface="Arial"/>
                <a:cs typeface="Arial"/>
              </a:rPr>
              <a:t>врачебной </a:t>
            </a:r>
            <a:r>
              <a:rPr dirty="0" sz="1300" spc="-350" b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15" b="1">
                <a:solidFill>
                  <a:srgbClr val="1F1F1F"/>
                </a:solidFill>
                <a:latin typeface="Arial"/>
                <a:cs typeface="Arial"/>
              </a:rPr>
              <a:t>комиссии,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если </a:t>
            </a:r>
            <a:r>
              <a:rPr dirty="0" sz="1300" spc="20">
                <a:solidFill>
                  <a:srgbClr val="1F1F1F"/>
                </a:solidFill>
                <a:latin typeface="Arial"/>
                <a:cs typeface="Arial"/>
              </a:rPr>
              <a:t>возможная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польза </a:t>
            </a:r>
            <a:r>
              <a:rPr dirty="0" sz="1300" spc="2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для</a:t>
            </a:r>
            <a:r>
              <a:rPr dirty="0" sz="130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пациента</a:t>
            </a:r>
            <a:r>
              <a:rPr dirty="0" sz="1300" spc="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превысит</a:t>
            </a:r>
            <a:r>
              <a:rPr dirty="0" sz="1300" spc="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1F1F1F"/>
                </a:solidFill>
                <a:latin typeface="Arial"/>
                <a:cs typeface="Arial"/>
              </a:rPr>
              <a:t>риск.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7518205" y="1379180"/>
            <a:ext cx="2369185" cy="1721485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900" b="1">
                <a:solidFill>
                  <a:srgbClr val="1F1F1F"/>
                </a:solidFill>
                <a:latin typeface="Arial"/>
                <a:cs typeface="Arial"/>
              </a:rPr>
              <a:t>Симптоматическое</a:t>
            </a:r>
            <a:endParaRPr sz="1900">
              <a:latin typeface="Arial"/>
              <a:cs typeface="Arial"/>
            </a:endParaRPr>
          </a:p>
          <a:p>
            <a:pPr marL="200025" indent="-187960">
              <a:lnSpc>
                <a:spcPct val="100000"/>
              </a:lnSpc>
              <a:spcBef>
                <a:spcPts val="580"/>
              </a:spcBef>
              <a:buClr>
                <a:srgbClr val="006FC0"/>
              </a:buClr>
              <a:buSzPct val="126666"/>
              <a:buChar char="•"/>
              <a:tabLst>
                <a:tab pos="200660" algn="l"/>
              </a:tabLst>
            </a:pP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купирование</a:t>
            </a:r>
            <a:r>
              <a:rPr dirty="0" sz="1500" spc="-1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лихорадки</a:t>
            </a:r>
            <a:endParaRPr sz="1500">
              <a:latin typeface="Arial"/>
              <a:cs typeface="Arial"/>
            </a:endParaRPr>
          </a:p>
          <a:p>
            <a:pPr marL="200025" marR="21590" indent="-187960">
              <a:lnSpc>
                <a:spcPct val="102200"/>
              </a:lnSpc>
              <a:spcBef>
                <a:spcPts val="575"/>
              </a:spcBef>
              <a:buClr>
                <a:srgbClr val="006FC0"/>
              </a:buClr>
              <a:buSzPct val="126666"/>
              <a:buChar char="•"/>
              <a:tabLst>
                <a:tab pos="200660" algn="l"/>
              </a:tabLst>
            </a:pP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комплексная терапия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ринита/</a:t>
            </a:r>
            <a:r>
              <a:rPr dirty="0" sz="1500" spc="-2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ринофарингита</a:t>
            </a:r>
            <a:endParaRPr sz="1500">
              <a:latin typeface="Arial"/>
              <a:cs typeface="Arial"/>
            </a:endParaRPr>
          </a:p>
          <a:p>
            <a:pPr marL="200025" marR="213995" indent="-187960">
              <a:lnSpc>
                <a:spcPct val="102200"/>
              </a:lnSpc>
              <a:spcBef>
                <a:spcPts val="575"/>
              </a:spcBef>
              <a:buClr>
                <a:srgbClr val="006FC0"/>
              </a:buClr>
              <a:buSzPct val="126666"/>
              <a:buChar char="•"/>
              <a:tabLst>
                <a:tab pos="200660" algn="l"/>
              </a:tabLst>
            </a:pP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комплексная терапия </a:t>
            </a:r>
            <a:r>
              <a:rPr dirty="0" sz="1500" spc="-40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бронхита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7615065" y="3561974"/>
            <a:ext cx="2547620" cy="323786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00" spc="20" b="1">
                <a:solidFill>
                  <a:srgbClr val="1F1F1F"/>
                </a:solidFill>
                <a:latin typeface="Arial"/>
                <a:cs typeface="Arial"/>
              </a:rPr>
              <a:t>Жаропонижающие</a:t>
            </a:r>
            <a:r>
              <a:rPr dirty="0" sz="1300" spc="-10" b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20" b="1">
                <a:solidFill>
                  <a:srgbClr val="1F1F1F"/>
                </a:solidFill>
                <a:latin typeface="Arial"/>
                <a:cs typeface="Arial"/>
              </a:rPr>
              <a:t>назначают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при</a:t>
            </a:r>
            <a:r>
              <a:rPr dirty="0" sz="1300" spc="-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температуре</a:t>
            </a:r>
            <a:r>
              <a:rPr dirty="0" sz="1300" spc="-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1F1F1F"/>
                </a:solidFill>
                <a:latin typeface="Arial"/>
                <a:cs typeface="Arial"/>
              </a:rPr>
              <a:t>выше</a:t>
            </a:r>
            <a:r>
              <a:rPr dirty="0" sz="1300" spc="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38,0ºС.</a:t>
            </a:r>
            <a:endParaRPr sz="1300">
              <a:latin typeface="Arial"/>
              <a:cs typeface="Arial"/>
            </a:endParaRPr>
          </a:p>
          <a:p>
            <a:pPr marL="12700" marR="262255">
              <a:lnSpc>
                <a:spcPct val="103200"/>
              </a:lnSpc>
              <a:spcBef>
                <a:spcPts val="575"/>
              </a:spcBef>
            </a:pPr>
            <a:r>
              <a:rPr dirty="0" sz="1300" spc="20">
                <a:solidFill>
                  <a:srgbClr val="1F1F1F"/>
                </a:solidFill>
                <a:latin typeface="Arial"/>
                <a:cs typeface="Arial"/>
              </a:rPr>
              <a:t>При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плохой переносимости </a:t>
            </a:r>
            <a:r>
              <a:rPr dirty="0" sz="1300" spc="2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лихорадочного </a:t>
            </a:r>
            <a:r>
              <a:rPr dirty="0" sz="1300" spc="20">
                <a:solidFill>
                  <a:srgbClr val="1F1F1F"/>
                </a:solidFill>
                <a:latin typeface="Arial"/>
                <a:cs typeface="Arial"/>
              </a:rPr>
              <a:t>синдрома, </a:t>
            </a:r>
            <a:r>
              <a:rPr dirty="0" sz="1300" spc="2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головных болях, повышении </a:t>
            </a:r>
            <a:r>
              <a:rPr dirty="0" sz="1300" spc="-35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артериального</a:t>
            </a:r>
            <a:r>
              <a:rPr dirty="0" sz="130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давления</a:t>
            </a:r>
            <a:endParaRPr sz="1300">
              <a:latin typeface="Arial"/>
              <a:cs typeface="Arial"/>
            </a:endParaRPr>
          </a:p>
          <a:p>
            <a:pPr marL="12700" marR="441959">
              <a:lnSpc>
                <a:spcPct val="101899"/>
              </a:lnSpc>
              <a:spcBef>
                <a:spcPts val="20"/>
              </a:spcBef>
            </a:pPr>
            <a:r>
              <a:rPr dirty="0" sz="1300" spc="20">
                <a:solidFill>
                  <a:srgbClr val="1F1F1F"/>
                </a:solidFill>
                <a:latin typeface="Arial"/>
                <a:cs typeface="Arial"/>
              </a:rPr>
              <a:t>и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выраженной тахикардии </a:t>
            </a:r>
            <a:r>
              <a:rPr dirty="0" sz="1300" spc="-35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1F1F1F"/>
                </a:solidFill>
                <a:latin typeface="Arial"/>
                <a:cs typeface="Arial"/>
              </a:rPr>
              <a:t>(особенно при </a:t>
            </a:r>
            <a:r>
              <a:rPr dirty="0" sz="1350" spc="-15">
                <a:solidFill>
                  <a:srgbClr val="1F1F1F"/>
                </a:solidFill>
                <a:latin typeface="Arial"/>
                <a:cs typeface="Arial"/>
              </a:rPr>
              <a:t>наличии </a:t>
            </a:r>
            <a:r>
              <a:rPr dirty="0" sz="1350" spc="-1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ишемических изменений </a:t>
            </a:r>
            <a:r>
              <a:rPr dirty="0" sz="1300" spc="2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или</a:t>
            </a:r>
            <a:r>
              <a:rPr dirty="0" sz="1300" spc="-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нарушениях</a:t>
            </a:r>
            <a:r>
              <a:rPr dirty="0" sz="130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ритма)</a:t>
            </a:r>
            <a:endParaRPr sz="1300">
              <a:latin typeface="Arial"/>
              <a:cs typeface="Arial"/>
            </a:endParaRPr>
          </a:p>
          <a:p>
            <a:pPr marL="12700" marR="118110">
              <a:lnSpc>
                <a:spcPct val="103200"/>
              </a:lnSpc>
            </a:pPr>
            <a:r>
              <a:rPr dirty="0" sz="1300" spc="20">
                <a:solidFill>
                  <a:srgbClr val="1F1F1F"/>
                </a:solidFill>
                <a:latin typeface="Arial"/>
                <a:cs typeface="Arial"/>
              </a:rPr>
              <a:t>жаропонижающие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используют </a:t>
            </a:r>
            <a:r>
              <a:rPr dirty="0" sz="1300" spc="-35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1F1F1F"/>
                </a:solidFill>
                <a:latin typeface="Arial"/>
                <a:cs typeface="Arial"/>
              </a:rPr>
              <a:t>и</a:t>
            </a:r>
            <a:r>
              <a:rPr dirty="0" sz="130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при</a:t>
            </a:r>
            <a:r>
              <a:rPr dirty="0" sz="130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более</a:t>
            </a:r>
            <a:r>
              <a:rPr dirty="0" sz="130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низких</a:t>
            </a:r>
            <a:r>
              <a:rPr dirty="0" sz="130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цифрах.</a:t>
            </a:r>
            <a:endParaRPr sz="1300">
              <a:latin typeface="Arial"/>
              <a:cs typeface="Arial"/>
            </a:endParaRPr>
          </a:p>
          <a:p>
            <a:pPr marL="12700" marR="398145">
              <a:lnSpc>
                <a:spcPct val="101600"/>
              </a:lnSpc>
              <a:spcBef>
                <a:spcPts val="600"/>
              </a:spcBef>
            </a:pP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Наиболее безопасными </a:t>
            </a:r>
            <a:r>
              <a:rPr dirty="0" sz="1300" spc="2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1F1F1F"/>
                </a:solidFill>
                <a:latin typeface="Arial"/>
                <a:cs typeface="Arial"/>
              </a:rPr>
              <a:t>препаратами являются </a:t>
            </a:r>
            <a:r>
              <a:rPr dirty="0" sz="1300" spc="2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1F1F1F"/>
                </a:solidFill>
                <a:latin typeface="Arial"/>
                <a:cs typeface="Arial"/>
              </a:rPr>
              <a:t>ибупрофен</a:t>
            </a:r>
            <a:r>
              <a:rPr dirty="0" sz="1350" spc="-1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1F1F1F"/>
                </a:solidFill>
                <a:latin typeface="Arial"/>
                <a:cs typeface="Arial"/>
              </a:rPr>
              <a:t>и </a:t>
            </a:r>
            <a:r>
              <a:rPr dirty="0" sz="1350" spc="-15">
                <a:solidFill>
                  <a:srgbClr val="1F1F1F"/>
                </a:solidFill>
                <a:latin typeface="Arial"/>
                <a:cs typeface="Arial"/>
              </a:rPr>
              <a:t>парацетамол</a:t>
            </a:r>
            <a:endParaRPr sz="1350">
              <a:latin typeface="Arial"/>
              <a:cs typeface="Arial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3870071" y="1211961"/>
            <a:ext cx="3503295" cy="5702935"/>
          </a:xfrm>
          <a:custGeom>
            <a:avLst/>
            <a:gdLst/>
            <a:ahLst/>
            <a:cxnLst/>
            <a:rect l="l" t="t" r="r" b="b"/>
            <a:pathLst>
              <a:path w="3503295" h="5702934">
                <a:moveTo>
                  <a:pt x="3340455" y="5702795"/>
                </a:moveTo>
                <a:lnTo>
                  <a:pt x="162572" y="5702795"/>
                </a:lnTo>
                <a:lnTo>
                  <a:pt x="119353" y="5696988"/>
                </a:lnTo>
                <a:lnTo>
                  <a:pt x="80518" y="5680599"/>
                </a:lnTo>
                <a:lnTo>
                  <a:pt x="47615" y="5655179"/>
                </a:lnTo>
                <a:lnTo>
                  <a:pt x="22195" y="5622277"/>
                </a:lnTo>
                <a:lnTo>
                  <a:pt x="5807" y="5583441"/>
                </a:lnTo>
                <a:lnTo>
                  <a:pt x="0" y="5540222"/>
                </a:lnTo>
                <a:lnTo>
                  <a:pt x="0" y="162559"/>
                </a:lnTo>
                <a:lnTo>
                  <a:pt x="5807" y="119341"/>
                </a:lnTo>
                <a:lnTo>
                  <a:pt x="22195" y="80508"/>
                </a:lnTo>
                <a:lnTo>
                  <a:pt x="47615" y="47609"/>
                </a:lnTo>
                <a:lnTo>
                  <a:pt x="80517" y="22192"/>
                </a:lnTo>
                <a:lnTo>
                  <a:pt x="119353" y="5806"/>
                </a:lnTo>
                <a:lnTo>
                  <a:pt x="162572" y="0"/>
                </a:lnTo>
                <a:lnTo>
                  <a:pt x="3340455" y="0"/>
                </a:lnTo>
                <a:lnTo>
                  <a:pt x="3383674" y="5806"/>
                </a:lnTo>
                <a:lnTo>
                  <a:pt x="3422510" y="22192"/>
                </a:lnTo>
                <a:lnTo>
                  <a:pt x="3455412" y="47609"/>
                </a:lnTo>
                <a:lnTo>
                  <a:pt x="3480832" y="80508"/>
                </a:lnTo>
                <a:lnTo>
                  <a:pt x="3497221" y="119341"/>
                </a:lnTo>
                <a:lnTo>
                  <a:pt x="3503028" y="162559"/>
                </a:lnTo>
                <a:lnTo>
                  <a:pt x="3503028" y="5540222"/>
                </a:lnTo>
                <a:lnTo>
                  <a:pt x="3497221" y="5583441"/>
                </a:lnTo>
                <a:lnTo>
                  <a:pt x="3480832" y="5622277"/>
                </a:lnTo>
                <a:lnTo>
                  <a:pt x="3455412" y="5655179"/>
                </a:lnTo>
                <a:lnTo>
                  <a:pt x="3422510" y="5680599"/>
                </a:lnTo>
                <a:lnTo>
                  <a:pt x="3383674" y="5696988"/>
                </a:lnTo>
                <a:lnTo>
                  <a:pt x="3340455" y="5702795"/>
                </a:lnTo>
                <a:close/>
              </a:path>
            </a:pathLst>
          </a:custGeom>
          <a:solidFill>
            <a:srgbClr val="CBE9AC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4030412" y="1379180"/>
            <a:ext cx="3187700" cy="5139055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900" b="1">
                <a:solidFill>
                  <a:srgbClr val="1F1F1F"/>
                </a:solidFill>
                <a:latin typeface="Arial"/>
                <a:cs typeface="Arial"/>
              </a:rPr>
              <a:t>Патогенетическое</a:t>
            </a:r>
            <a:endParaRPr sz="1900">
              <a:latin typeface="Arial"/>
              <a:cs typeface="Arial"/>
            </a:endParaRPr>
          </a:p>
          <a:p>
            <a:pPr marL="200025" marR="523240" indent="-187960">
              <a:lnSpc>
                <a:spcPct val="102200"/>
              </a:lnSpc>
              <a:spcBef>
                <a:spcPts val="540"/>
              </a:spcBef>
              <a:buClr>
                <a:srgbClr val="00AF50"/>
              </a:buClr>
              <a:buSzPct val="126666"/>
              <a:buChar char="•"/>
              <a:tabLst>
                <a:tab pos="200660" algn="l"/>
              </a:tabLst>
            </a:pP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достаточное количество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жидкости;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при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выраженной </a:t>
            </a:r>
            <a:r>
              <a:rPr dirty="0" sz="1500" spc="-40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интоксикации показаны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энтеросорбенты</a:t>
            </a:r>
            <a:endParaRPr sz="1500">
              <a:latin typeface="Arial"/>
              <a:cs typeface="Arial"/>
            </a:endParaRPr>
          </a:p>
          <a:p>
            <a:pPr marL="200025" marR="42545" indent="-187960">
              <a:lnSpc>
                <a:spcPct val="102200"/>
              </a:lnSpc>
              <a:spcBef>
                <a:spcPts val="575"/>
              </a:spcBef>
              <a:buClr>
                <a:srgbClr val="00AF50"/>
              </a:buClr>
              <a:buSzPct val="126666"/>
              <a:buChar char="•"/>
              <a:tabLst>
                <a:tab pos="200660" algn="l"/>
              </a:tabLst>
            </a:pP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инфузионная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терапия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под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контролем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состояния у </a:t>
            </a:r>
            <a:r>
              <a:rPr dirty="0" sz="1500" spc="2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пациентов</a:t>
            </a:r>
            <a:r>
              <a:rPr dirty="0" sz="1500" spc="-1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в</a:t>
            </a:r>
            <a:r>
              <a:rPr dirty="0" sz="1500" spc="-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20">
                <a:solidFill>
                  <a:srgbClr val="1F1F1F"/>
                </a:solidFill>
                <a:latin typeface="Arial"/>
                <a:cs typeface="Arial"/>
              </a:rPr>
              <a:t>тяжелом</a:t>
            </a:r>
            <a:r>
              <a:rPr dirty="0" sz="1500" spc="-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состоянии </a:t>
            </a:r>
            <a:r>
              <a:rPr dirty="0" sz="1500" spc="-40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(с</a:t>
            </a:r>
            <a:r>
              <a:rPr dirty="0" sz="150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осторожностью)</a:t>
            </a:r>
            <a:endParaRPr sz="1500">
              <a:latin typeface="Arial"/>
              <a:cs typeface="Arial"/>
            </a:endParaRPr>
          </a:p>
          <a:p>
            <a:pPr marL="200025" marR="132080" indent="-187960">
              <a:lnSpc>
                <a:spcPct val="102200"/>
              </a:lnSpc>
              <a:spcBef>
                <a:spcPts val="580"/>
              </a:spcBef>
              <a:buClr>
                <a:srgbClr val="00AF50"/>
              </a:buClr>
              <a:buSzPct val="126666"/>
              <a:buChar char="•"/>
              <a:tabLst>
                <a:tab pos="200660" algn="l"/>
              </a:tabLst>
            </a:pP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для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профилактики отека мозга, </a:t>
            </a:r>
            <a:r>
              <a:rPr dirty="0" sz="1500" spc="-40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легких целесообразно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проводить инфузионную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 терапию на фоне </a:t>
            </a:r>
            <a:r>
              <a:rPr dirty="0" sz="1500" spc="2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форсированного</a:t>
            </a:r>
            <a:r>
              <a:rPr dirty="0" sz="150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диуреза</a:t>
            </a:r>
            <a:endParaRPr sz="1500">
              <a:latin typeface="Arial"/>
              <a:cs typeface="Arial"/>
            </a:endParaRPr>
          </a:p>
          <a:p>
            <a:pPr marL="200025" marR="217804" indent="-187960">
              <a:lnSpc>
                <a:spcPct val="102200"/>
              </a:lnSpc>
              <a:spcBef>
                <a:spcPts val="575"/>
              </a:spcBef>
              <a:buClr>
                <a:srgbClr val="00AF50"/>
              </a:buClr>
              <a:buSzPct val="126666"/>
              <a:buChar char="•"/>
              <a:tabLst>
                <a:tab pos="200660" algn="l"/>
              </a:tabLst>
            </a:pP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мукоактивные препараты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с </a:t>
            </a:r>
            <a:r>
              <a:rPr dirty="0" sz="1500" spc="2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целью улучшения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отхождения </a:t>
            </a:r>
            <a:r>
              <a:rPr dirty="0" sz="1500" spc="-40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мокроты</a:t>
            </a:r>
            <a:endParaRPr sz="1500">
              <a:latin typeface="Arial"/>
              <a:cs typeface="Arial"/>
            </a:endParaRPr>
          </a:p>
          <a:p>
            <a:pPr marL="200025" marR="5080" indent="-187960">
              <a:lnSpc>
                <a:spcPct val="102200"/>
              </a:lnSpc>
              <a:spcBef>
                <a:spcPts val="575"/>
              </a:spcBef>
              <a:buClr>
                <a:srgbClr val="00AF50"/>
              </a:buClr>
              <a:buSzPct val="126666"/>
              <a:buChar char="•"/>
              <a:tabLst>
                <a:tab pos="200660" algn="l"/>
              </a:tabLst>
            </a:pP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бронхолитическая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ингаляционная терапия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бронхообструктивного</a:t>
            </a:r>
            <a:r>
              <a:rPr dirty="0" sz="1500" spc="2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синдрома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0339634" y="7183782"/>
            <a:ext cx="184150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z="1350" spc="-10">
                <a:solidFill>
                  <a:srgbClr val="8F8F8F"/>
                </a:solidFill>
                <a:latin typeface="Arial"/>
                <a:cs typeface="Arial"/>
              </a:rPr>
              <a:t>4</a:t>
            </a:fld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56801" y="167922"/>
            <a:ext cx="685560" cy="77794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COVID-</a:t>
            </a:r>
            <a:r>
              <a:rPr dirty="0" spc="-10"/>
              <a:t>1</a:t>
            </a:r>
            <a:r>
              <a:rPr dirty="0"/>
              <a:t>9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427685" y="1041136"/>
            <a:ext cx="4522470" cy="37465"/>
            <a:chOff x="427685" y="1041136"/>
            <a:chExt cx="4522470" cy="37465"/>
          </a:xfrm>
        </p:grpSpPr>
        <p:sp>
          <p:nvSpPr>
            <p:cNvPr id="5" name="object 5" descr=""/>
            <p:cNvSpPr/>
            <p:nvPr/>
          </p:nvSpPr>
          <p:spPr>
            <a:xfrm>
              <a:off x="428028" y="1073594"/>
              <a:ext cx="4521835" cy="0"/>
            </a:xfrm>
            <a:custGeom>
              <a:avLst/>
              <a:gdLst/>
              <a:ahLst/>
              <a:cxnLst/>
              <a:rect l="l" t="t" r="r" b="b"/>
              <a:pathLst>
                <a:path w="4521835" h="0">
                  <a:moveTo>
                    <a:pt x="0" y="0"/>
                  </a:moveTo>
                  <a:lnTo>
                    <a:pt x="4521504" y="0"/>
                  </a:lnTo>
                </a:path>
              </a:pathLst>
            </a:custGeom>
            <a:ln w="9491">
              <a:solidFill>
                <a:srgbClr val="56565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27685" y="1058659"/>
              <a:ext cx="1564005" cy="0"/>
            </a:xfrm>
            <a:custGeom>
              <a:avLst/>
              <a:gdLst/>
              <a:ahLst/>
              <a:cxnLst/>
              <a:rect l="l" t="t" r="r" b="b"/>
              <a:pathLst>
                <a:path w="1564005" h="0">
                  <a:moveTo>
                    <a:pt x="0" y="0"/>
                  </a:moveTo>
                  <a:lnTo>
                    <a:pt x="1563636" y="0"/>
                  </a:lnTo>
                </a:path>
              </a:pathLst>
            </a:custGeom>
            <a:ln w="35044">
              <a:solidFill>
                <a:srgbClr val="D2000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06504" y="260781"/>
            <a:ext cx="4926330" cy="375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3270" algn="l"/>
              </a:tabLst>
            </a:pPr>
            <a:r>
              <a:rPr dirty="0" baseline="5847" sz="2850" b="1">
                <a:solidFill>
                  <a:srgbClr val="353535"/>
                </a:solidFill>
                <a:latin typeface="Arial"/>
                <a:cs typeface="Arial"/>
              </a:rPr>
              <a:t>п.4.4.	</a:t>
            </a:r>
            <a:r>
              <a:rPr dirty="0" sz="2300" spc="-5" b="1">
                <a:solidFill>
                  <a:srgbClr val="D20001"/>
                </a:solidFill>
                <a:latin typeface="Arial"/>
                <a:cs typeface="Arial"/>
              </a:rPr>
              <a:t>Антибактериальная</a:t>
            </a:r>
            <a:r>
              <a:rPr dirty="0" sz="2300" spc="-75" b="1">
                <a:solidFill>
                  <a:srgbClr val="D20001"/>
                </a:solidFill>
                <a:latin typeface="Arial"/>
                <a:cs typeface="Arial"/>
              </a:rPr>
              <a:t> </a:t>
            </a:r>
            <a:r>
              <a:rPr dirty="0" sz="2300" spc="-5" b="1">
                <a:solidFill>
                  <a:srgbClr val="D20001"/>
                </a:solidFill>
                <a:latin typeface="Arial"/>
                <a:cs typeface="Arial"/>
              </a:rPr>
              <a:t>терапия</a:t>
            </a:r>
            <a:endParaRPr sz="2300">
              <a:latin typeface="Arial"/>
              <a:cs typeface="Arial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418896" y="1412722"/>
            <a:ext cx="9860280" cy="1116330"/>
          </a:xfrm>
          <a:custGeom>
            <a:avLst/>
            <a:gdLst/>
            <a:ahLst/>
            <a:cxnLst/>
            <a:rect l="l" t="t" r="r" b="b"/>
            <a:pathLst>
              <a:path w="9860280" h="1116330">
                <a:moveTo>
                  <a:pt x="9808121" y="1116317"/>
                </a:moveTo>
                <a:lnTo>
                  <a:pt x="51841" y="1116317"/>
                </a:lnTo>
                <a:lnTo>
                  <a:pt x="31664" y="1112247"/>
                </a:lnTo>
                <a:lnTo>
                  <a:pt x="15186" y="1101145"/>
                </a:lnTo>
                <a:lnTo>
                  <a:pt x="4074" y="1084668"/>
                </a:lnTo>
                <a:lnTo>
                  <a:pt x="0" y="1064475"/>
                </a:lnTo>
                <a:lnTo>
                  <a:pt x="0" y="51841"/>
                </a:lnTo>
                <a:lnTo>
                  <a:pt x="4074" y="31643"/>
                </a:lnTo>
                <a:lnTo>
                  <a:pt x="15186" y="15166"/>
                </a:lnTo>
                <a:lnTo>
                  <a:pt x="31664" y="4067"/>
                </a:lnTo>
                <a:lnTo>
                  <a:pt x="51841" y="0"/>
                </a:lnTo>
                <a:lnTo>
                  <a:pt x="9808121" y="0"/>
                </a:lnTo>
                <a:lnTo>
                  <a:pt x="9828319" y="4067"/>
                </a:lnTo>
                <a:lnTo>
                  <a:pt x="9844795" y="15166"/>
                </a:lnTo>
                <a:lnTo>
                  <a:pt x="9855894" y="31643"/>
                </a:lnTo>
                <a:lnTo>
                  <a:pt x="9859962" y="51841"/>
                </a:lnTo>
                <a:lnTo>
                  <a:pt x="9859962" y="1064475"/>
                </a:lnTo>
                <a:lnTo>
                  <a:pt x="9855894" y="1084668"/>
                </a:lnTo>
                <a:lnTo>
                  <a:pt x="9844795" y="1101145"/>
                </a:lnTo>
                <a:lnTo>
                  <a:pt x="9828319" y="1112247"/>
                </a:lnTo>
                <a:lnTo>
                  <a:pt x="9808121" y="1116317"/>
                </a:lnTo>
                <a:close/>
              </a:path>
            </a:pathLst>
          </a:custGeom>
          <a:solidFill>
            <a:srgbClr val="FF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591073" y="1520198"/>
            <a:ext cx="7754620" cy="8801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95"/>
              </a:spcBef>
            </a:pPr>
            <a:r>
              <a:rPr dirty="0" sz="1850" spc="10">
                <a:solidFill>
                  <a:srgbClr val="353535"/>
                </a:solidFill>
                <a:latin typeface="Arial"/>
                <a:cs typeface="Arial"/>
              </a:rPr>
              <a:t>В </a:t>
            </a:r>
            <a:r>
              <a:rPr dirty="0" sz="1850" spc="5">
                <a:solidFill>
                  <a:srgbClr val="353535"/>
                </a:solidFill>
                <a:latin typeface="Arial"/>
                <a:cs typeface="Arial"/>
              </a:rPr>
              <a:t>связи с высоким риском суперинфекции пациентам с клиническими </a:t>
            </a:r>
            <a:r>
              <a:rPr dirty="0" sz="1850" spc="-5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850" spc="5">
                <a:solidFill>
                  <a:srgbClr val="353535"/>
                </a:solidFill>
                <a:latin typeface="Arial"/>
                <a:cs typeface="Arial"/>
              </a:rPr>
              <a:t>формами коронавирусной инфекции, протекающими с пневмонией, </a:t>
            </a:r>
            <a:r>
              <a:rPr dirty="0" sz="185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850" spc="5">
                <a:solidFill>
                  <a:srgbClr val="353535"/>
                </a:solidFill>
                <a:latin typeface="Arial"/>
                <a:cs typeface="Arial"/>
              </a:rPr>
              <a:t>может</a:t>
            </a:r>
            <a:r>
              <a:rPr dirty="0" sz="18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850" spc="5">
                <a:solidFill>
                  <a:srgbClr val="353535"/>
                </a:solidFill>
                <a:latin typeface="Arial"/>
                <a:cs typeface="Arial"/>
              </a:rPr>
              <a:t>быть</a:t>
            </a:r>
            <a:r>
              <a:rPr dirty="0" sz="18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850" spc="5">
                <a:solidFill>
                  <a:srgbClr val="353535"/>
                </a:solidFill>
                <a:latin typeface="Arial"/>
                <a:cs typeface="Arial"/>
              </a:rPr>
              <a:t>показано</a:t>
            </a:r>
            <a:r>
              <a:rPr dirty="0" sz="18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850" spc="5">
                <a:solidFill>
                  <a:srgbClr val="353535"/>
                </a:solidFill>
                <a:latin typeface="Arial"/>
                <a:cs typeface="Arial"/>
              </a:rPr>
              <a:t>назначение</a:t>
            </a:r>
            <a:r>
              <a:rPr dirty="0" sz="18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850" spc="5">
                <a:solidFill>
                  <a:srgbClr val="353535"/>
                </a:solidFill>
                <a:latin typeface="Arial"/>
                <a:cs typeface="Arial"/>
              </a:rPr>
              <a:t>антимикробных</a:t>
            </a:r>
            <a:r>
              <a:rPr dirty="0" sz="18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850" spc="5">
                <a:solidFill>
                  <a:srgbClr val="353535"/>
                </a:solidFill>
                <a:latin typeface="Arial"/>
                <a:cs typeface="Arial"/>
              </a:rPr>
              <a:t>препаратов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9339211" y="1666087"/>
            <a:ext cx="610235" cy="610235"/>
          </a:xfrm>
          <a:custGeom>
            <a:avLst/>
            <a:gdLst/>
            <a:ahLst/>
            <a:cxnLst/>
            <a:rect l="l" t="t" r="r" b="b"/>
            <a:pathLst>
              <a:path w="610234" h="610235">
                <a:moveTo>
                  <a:pt x="304850" y="609638"/>
                </a:moveTo>
                <a:lnTo>
                  <a:pt x="255399" y="605648"/>
                </a:lnTo>
                <a:lnTo>
                  <a:pt x="208489" y="594097"/>
                </a:lnTo>
                <a:lnTo>
                  <a:pt x="164748" y="575613"/>
                </a:lnTo>
                <a:lnTo>
                  <a:pt x="124804" y="550823"/>
                </a:lnTo>
                <a:lnTo>
                  <a:pt x="89284" y="520355"/>
                </a:lnTo>
                <a:lnTo>
                  <a:pt x="58815" y="484836"/>
                </a:lnTo>
                <a:lnTo>
                  <a:pt x="34024" y="444893"/>
                </a:lnTo>
                <a:lnTo>
                  <a:pt x="15540" y="401154"/>
                </a:lnTo>
                <a:lnTo>
                  <a:pt x="3989" y="354247"/>
                </a:lnTo>
                <a:lnTo>
                  <a:pt x="0" y="304800"/>
                </a:lnTo>
                <a:lnTo>
                  <a:pt x="3989" y="255362"/>
                </a:lnTo>
                <a:lnTo>
                  <a:pt x="15540" y="208463"/>
                </a:lnTo>
                <a:lnTo>
                  <a:pt x="34024" y="164731"/>
                </a:lnTo>
                <a:lnTo>
                  <a:pt x="58815" y="124793"/>
                </a:lnTo>
                <a:lnTo>
                  <a:pt x="89284" y="89277"/>
                </a:lnTo>
                <a:lnTo>
                  <a:pt x="124804" y="58811"/>
                </a:lnTo>
                <a:lnTo>
                  <a:pt x="164748" y="34023"/>
                </a:lnTo>
                <a:lnTo>
                  <a:pt x="208489" y="15539"/>
                </a:lnTo>
                <a:lnTo>
                  <a:pt x="255399" y="3989"/>
                </a:lnTo>
                <a:lnTo>
                  <a:pt x="304850" y="0"/>
                </a:lnTo>
                <a:lnTo>
                  <a:pt x="354288" y="3989"/>
                </a:lnTo>
                <a:lnTo>
                  <a:pt x="401187" y="15539"/>
                </a:lnTo>
                <a:lnTo>
                  <a:pt x="444919" y="34023"/>
                </a:lnTo>
                <a:lnTo>
                  <a:pt x="484857" y="58811"/>
                </a:lnTo>
                <a:lnTo>
                  <a:pt x="520372" y="89277"/>
                </a:lnTo>
                <a:lnTo>
                  <a:pt x="550839" y="124793"/>
                </a:lnTo>
                <a:lnTo>
                  <a:pt x="575627" y="164731"/>
                </a:lnTo>
                <a:lnTo>
                  <a:pt x="594110" y="208463"/>
                </a:lnTo>
                <a:lnTo>
                  <a:pt x="605661" y="255362"/>
                </a:lnTo>
                <a:lnTo>
                  <a:pt x="609650" y="304800"/>
                </a:lnTo>
                <a:lnTo>
                  <a:pt x="605661" y="354247"/>
                </a:lnTo>
                <a:lnTo>
                  <a:pt x="594110" y="401154"/>
                </a:lnTo>
                <a:lnTo>
                  <a:pt x="575627" y="444893"/>
                </a:lnTo>
                <a:lnTo>
                  <a:pt x="550839" y="484836"/>
                </a:lnTo>
                <a:lnTo>
                  <a:pt x="520372" y="520355"/>
                </a:lnTo>
                <a:lnTo>
                  <a:pt x="484857" y="550823"/>
                </a:lnTo>
                <a:lnTo>
                  <a:pt x="444919" y="575613"/>
                </a:lnTo>
                <a:lnTo>
                  <a:pt x="401187" y="594097"/>
                </a:lnTo>
                <a:lnTo>
                  <a:pt x="354288" y="605648"/>
                </a:lnTo>
                <a:lnTo>
                  <a:pt x="304850" y="609638"/>
                </a:lnTo>
                <a:close/>
              </a:path>
            </a:pathLst>
          </a:custGeom>
          <a:solidFill>
            <a:srgbClr val="D2000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9571967" y="1729590"/>
            <a:ext cx="145415" cy="46418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850" spc="5" b="1">
                <a:solidFill>
                  <a:srgbClr val="FFFFFF"/>
                </a:solidFill>
                <a:latin typeface="Segoe UI"/>
                <a:cs typeface="Segoe UI"/>
              </a:rPr>
              <a:t>!</a:t>
            </a:r>
            <a:endParaRPr sz="2850">
              <a:latin typeface="Segoe UI"/>
              <a:cs typeface="Segoe UI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427685" y="2715958"/>
            <a:ext cx="3311525" cy="3961129"/>
          </a:xfrm>
          <a:custGeom>
            <a:avLst/>
            <a:gdLst/>
            <a:ahLst/>
            <a:cxnLst/>
            <a:rect l="l" t="t" r="r" b="b"/>
            <a:pathLst>
              <a:path w="3311525" h="3961129">
                <a:moveTo>
                  <a:pt x="3157283" y="3960774"/>
                </a:moveTo>
                <a:lnTo>
                  <a:pt x="153631" y="3960774"/>
                </a:lnTo>
                <a:lnTo>
                  <a:pt x="105082" y="3952939"/>
                </a:lnTo>
                <a:lnTo>
                  <a:pt x="62909" y="3931121"/>
                </a:lnTo>
                <a:lnTo>
                  <a:pt x="29649" y="3897850"/>
                </a:lnTo>
                <a:lnTo>
                  <a:pt x="7834" y="3855659"/>
                </a:lnTo>
                <a:lnTo>
                  <a:pt x="0" y="3807079"/>
                </a:lnTo>
                <a:lnTo>
                  <a:pt x="0" y="153695"/>
                </a:lnTo>
                <a:lnTo>
                  <a:pt x="7834" y="105114"/>
                </a:lnTo>
                <a:lnTo>
                  <a:pt x="29649" y="62923"/>
                </a:lnTo>
                <a:lnTo>
                  <a:pt x="62909" y="29653"/>
                </a:lnTo>
                <a:lnTo>
                  <a:pt x="105082" y="7835"/>
                </a:lnTo>
                <a:lnTo>
                  <a:pt x="153631" y="0"/>
                </a:lnTo>
                <a:lnTo>
                  <a:pt x="3157283" y="0"/>
                </a:lnTo>
                <a:lnTo>
                  <a:pt x="3205864" y="7835"/>
                </a:lnTo>
                <a:lnTo>
                  <a:pt x="3248055" y="29653"/>
                </a:lnTo>
                <a:lnTo>
                  <a:pt x="3281325" y="62923"/>
                </a:lnTo>
                <a:lnTo>
                  <a:pt x="3303143" y="105114"/>
                </a:lnTo>
                <a:lnTo>
                  <a:pt x="3310978" y="153695"/>
                </a:lnTo>
                <a:lnTo>
                  <a:pt x="3310978" y="3807079"/>
                </a:lnTo>
                <a:lnTo>
                  <a:pt x="3303143" y="3855659"/>
                </a:lnTo>
                <a:lnTo>
                  <a:pt x="3281325" y="3897850"/>
                </a:lnTo>
                <a:lnTo>
                  <a:pt x="3248055" y="3931121"/>
                </a:lnTo>
                <a:lnTo>
                  <a:pt x="3205864" y="3952939"/>
                </a:lnTo>
                <a:lnTo>
                  <a:pt x="3157283" y="3960774"/>
                </a:lnTo>
                <a:close/>
              </a:path>
            </a:pathLst>
          </a:custGeom>
          <a:solidFill>
            <a:srgbClr val="6F2F9F">
              <a:alpha val="1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591073" y="2895883"/>
            <a:ext cx="2157095" cy="9607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95"/>
              </a:spcBef>
            </a:pPr>
            <a:r>
              <a:rPr dirty="0" sz="1500" spc="15" b="1">
                <a:solidFill>
                  <a:srgbClr val="353535"/>
                </a:solidFill>
                <a:latin typeface="Arial"/>
                <a:cs typeface="Arial"/>
              </a:rPr>
              <a:t>Выбор антибиотиков </a:t>
            </a:r>
            <a:r>
              <a:rPr dirty="0" sz="1500" spc="20" b="1">
                <a:solidFill>
                  <a:srgbClr val="353535"/>
                </a:solidFill>
                <a:latin typeface="Arial"/>
                <a:cs typeface="Arial"/>
              </a:rPr>
              <a:t> и</a:t>
            </a:r>
            <a:r>
              <a:rPr dirty="0" sz="1500" spc="-20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 b="1">
                <a:solidFill>
                  <a:srgbClr val="353535"/>
                </a:solidFill>
                <a:latin typeface="Arial"/>
                <a:cs typeface="Arial"/>
              </a:rPr>
              <a:t>способ</a:t>
            </a:r>
            <a:r>
              <a:rPr dirty="0" sz="1500" spc="-20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 b="1">
                <a:solidFill>
                  <a:srgbClr val="353535"/>
                </a:solidFill>
                <a:latin typeface="Arial"/>
                <a:cs typeface="Arial"/>
              </a:rPr>
              <a:t>их</a:t>
            </a:r>
            <a:r>
              <a:rPr dirty="0" sz="1500" spc="-1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 b="1">
                <a:solidFill>
                  <a:srgbClr val="353535"/>
                </a:solidFill>
                <a:latin typeface="Arial"/>
                <a:cs typeface="Arial"/>
              </a:rPr>
              <a:t>введения </a:t>
            </a:r>
            <a:r>
              <a:rPr dirty="0" sz="1500" spc="-400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 b="1">
                <a:solidFill>
                  <a:srgbClr val="353535"/>
                </a:solidFill>
                <a:latin typeface="Arial"/>
                <a:cs typeface="Arial"/>
              </a:rPr>
              <a:t>осуществляется </a:t>
            </a:r>
            <a:r>
              <a:rPr dirty="0" sz="1500" spc="20" b="1">
                <a:solidFill>
                  <a:srgbClr val="353535"/>
                </a:solidFill>
                <a:latin typeface="Arial"/>
                <a:cs typeface="Arial"/>
              </a:rPr>
              <a:t>на </a:t>
            </a:r>
            <a:r>
              <a:rPr dirty="0" sz="1500" spc="2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 b="1">
                <a:solidFill>
                  <a:srgbClr val="353535"/>
                </a:solidFill>
                <a:latin typeface="Arial"/>
                <a:cs typeface="Arial"/>
              </a:rPr>
              <a:t>основании: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91073" y="3903538"/>
            <a:ext cx="111125" cy="587375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ts val="2205"/>
              </a:lnSpc>
              <a:spcBef>
                <a:spcPts val="115"/>
              </a:spcBef>
            </a:pPr>
            <a:r>
              <a:rPr dirty="0" sz="1900" spc="5">
                <a:solidFill>
                  <a:srgbClr val="006FC0"/>
                </a:solidFill>
                <a:latin typeface="Arial"/>
                <a:cs typeface="Arial"/>
              </a:rPr>
              <a:t>•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2205"/>
              </a:lnSpc>
            </a:pPr>
            <a:r>
              <a:rPr dirty="0" sz="1900" spc="5">
                <a:solidFill>
                  <a:srgbClr val="006FC0"/>
                </a:solidFill>
                <a:latin typeface="Arial"/>
                <a:cs typeface="Arial"/>
              </a:rPr>
              <a:t>•</a:t>
            </a:r>
            <a:endParaRPr sz="19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91073" y="5612086"/>
            <a:ext cx="111125" cy="3175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900" spc="5">
                <a:solidFill>
                  <a:srgbClr val="006FC0"/>
                </a:solidFill>
                <a:latin typeface="Arial"/>
                <a:cs typeface="Arial"/>
              </a:rPr>
              <a:t>•</a:t>
            </a:r>
            <a:endParaRPr sz="19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810077" y="3898719"/>
            <a:ext cx="2780030" cy="24714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91440">
              <a:lnSpc>
                <a:spcPct val="118200"/>
              </a:lnSpc>
              <a:spcBef>
                <a:spcPts val="90"/>
              </a:spcBef>
            </a:pP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тяжести состояния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пациента, </a:t>
            </a:r>
            <a:r>
              <a:rPr dirty="0" sz="1500" spc="-40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анализе</a:t>
            </a:r>
            <a:r>
              <a:rPr dirty="0" sz="15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факторов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риска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102200"/>
              </a:lnSpc>
            </a:pP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встречи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с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резистентными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микроорганизмами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(предшествующий прием </a:t>
            </a: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антибиотиков,</a:t>
            </a:r>
            <a:r>
              <a:rPr dirty="0" sz="1500" spc="-3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сопутствующие </a:t>
            </a:r>
            <a:r>
              <a:rPr dirty="0" sz="1500" spc="-4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заболевания,</a:t>
            </a:r>
            <a:r>
              <a:rPr dirty="0" sz="15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и</a:t>
            </a:r>
            <a:r>
              <a:rPr dirty="0" sz="15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др.);</a:t>
            </a:r>
            <a:endParaRPr sz="1500">
              <a:latin typeface="Arial"/>
              <a:cs typeface="Arial"/>
            </a:endParaRPr>
          </a:p>
          <a:p>
            <a:pPr marL="12700" marR="876300">
              <a:lnSpc>
                <a:spcPct val="102200"/>
              </a:lnSpc>
              <a:spcBef>
                <a:spcPts val="290"/>
              </a:spcBef>
            </a:pP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результатов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микробиологической </a:t>
            </a:r>
            <a:r>
              <a:rPr dirty="0" sz="1500" spc="-40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диагностики</a:t>
            </a:r>
            <a:endParaRPr sz="1500">
              <a:latin typeface="Arial"/>
              <a:cs typeface="Arial"/>
            </a:endParaRPr>
          </a:p>
        </p:txBody>
      </p:sp>
      <p:sp>
        <p:nvSpPr>
          <p:cNvPr id="17" name="object 17" descr=""/>
          <p:cNvSpPr/>
          <p:nvPr/>
        </p:nvSpPr>
        <p:spPr>
          <a:xfrm>
            <a:off x="3846715" y="2715958"/>
            <a:ext cx="3056255" cy="3961129"/>
          </a:xfrm>
          <a:custGeom>
            <a:avLst/>
            <a:gdLst/>
            <a:ahLst/>
            <a:cxnLst/>
            <a:rect l="l" t="t" r="r" b="b"/>
            <a:pathLst>
              <a:path w="3056254" h="3961129">
                <a:moveTo>
                  <a:pt x="2914345" y="3960774"/>
                </a:moveTo>
                <a:lnTo>
                  <a:pt x="141833" y="3960774"/>
                </a:lnTo>
                <a:lnTo>
                  <a:pt x="97002" y="3953543"/>
                </a:lnTo>
                <a:lnTo>
                  <a:pt x="58068" y="3933409"/>
                </a:lnTo>
                <a:lnTo>
                  <a:pt x="27365" y="3902706"/>
                </a:lnTo>
                <a:lnTo>
                  <a:pt x="7230" y="3863771"/>
                </a:lnTo>
                <a:lnTo>
                  <a:pt x="0" y="3818940"/>
                </a:lnTo>
                <a:lnTo>
                  <a:pt x="0" y="141833"/>
                </a:lnTo>
                <a:lnTo>
                  <a:pt x="7230" y="97002"/>
                </a:lnTo>
                <a:lnTo>
                  <a:pt x="27365" y="58068"/>
                </a:lnTo>
                <a:lnTo>
                  <a:pt x="58068" y="27365"/>
                </a:lnTo>
                <a:lnTo>
                  <a:pt x="97002" y="7230"/>
                </a:lnTo>
                <a:lnTo>
                  <a:pt x="141833" y="0"/>
                </a:lnTo>
                <a:lnTo>
                  <a:pt x="2914345" y="0"/>
                </a:lnTo>
                <a:lnTo>
                  <a:pt x="2959175" y="7230"/>
                </a:lnTo>
                <a:lnTo>
                  <a:pt x="2998110" y="27365"/>
                </a:lnTo>
                <a:lnTo>
                  <a:pt x="3028813" y="58068"/>
                </a:lnTo>
                <a:lnTo>
                  <a:pt x="3048948" y="97002"/>
                </a:lnTo>
                <a:lnTo>
                  <a:pt x="3056178" y="141833"/>
                </a:lnTo>
                <a:lnTo>
                  <a:pt x="3056178" y="3818940"/>
                </a:lnTo>
                <a:lnTo>
                  <a:pt x="3048948" y="3863771"/>
                </a:lnTo>
                <a:lnTo>
                  <a:pt x="3028813" y="3902706"/>
                </a:lnTo>
                <a:lnTo>
                  <a:pt x="2998110" y="3933409"/>
                </a:lnTo>
                <a:lnTo>
                  <a:pt x="2959175" y="3953543"/>
                </a:lnTo>
                <a:lnTo>
                  <a:pt x="2914345" y="3960774"/>
                </a:lnTo>
                <a:close/>
              </a:path>
            </a:pathLst>
          </a:custGeom>
          <a:solidFill>
            <a:srgbClr val="FF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 txBox="1"/>
          <p:nvPr/>
        </p:nvSpPr>
        <p:spPr>
          <a:xfrm>
            <a:off x="3995793" y="2895883"/>
            <a:ext cx="2694305" cy="9607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95"/>
              </a:spcBef>
            </a:pPr>
            <a:r>
              <a:rPr dirty="0" sz="1500" spc="20" b="1">
                <a:solidFill>
                  <a:srgbClr val="353535"/>
                </a:solidFill>
                <a:latin typeface="Arial"/>
                <a:cs typeface="Arial"/>
              </a:rPr>
              <a:t>У </a:t>
            </a:r>
            <a:r>
              <a:rPr dirty="0" sz="1500" spc="15" b="1">
                <a:solidFill>
                  <a:srgbClr val="353535"/>
                </a:solidFill>
                <a:latin typeface="Arial"/>
                <a:cs typeface="Arial"/>
              </a:rPr>
              <a:t>пациентов </a:t>
            </a:r>
            <a:r>
              <a:rPr dirty="0" sz="1500" spc="20" b="1">
                <a:solidFill>
                  <a:srgbClr val="353535"/>
                </a:solidFill>
                <a:latin typeface="Arial"/>
                <a:cs typeface="Arial"/>
              </a:rPr>
              <a:t>в </a:t>
            </a:r>
            <a:r>
              <a:rPr dirty="0" sz="1500" spc="10" b="1">
                <a:solidFill>
                  <a:srgbClr val="353535"/>
                </a:solidFill>
                <a:latin typeface="Arial"/>
                <a:cs typeface="Arial"/>
              </a:rPr>
              <a:t>критическом </a:t>
            </a:r>
            <a:r>
              <a:rPr dirty="0" sz="1500" spc="-40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 b="1">
                <a:solidFill>
                  <a:srgbClr val="353535"/>
                </a:solidFill>
                <a:latin typeface="Arial"/>
                <a:cs typeface="Arial"/>
              </a:rPr>
              <a:t>состоянии </a:t>
            </a:r>
            <a:r>
              <a:rPr dirty="0" sz="1500" spc="10" b="1">
                <a:solidFill>
                  <a:srgbClr val="353535"/>
                </a:solidFill>
                <a:latin typeface="Arial"/>
                <a:cs typeface="Arial"/>
              </a:rPr>
              <a:t>целесообразно </a:t>
            </a:r>
            <a:r>
              <a:rPr dirty="0" sz="1500" spc="1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 b="1">
                <a:solidFill>
                  <a:srgbClr val="353535"/>
                </a:solidFill>
                <a:latin typeface="Arial"/>
                <a:cs typeface="Arial"/>
              </a:rPr>
              <a:t>стартовое назначение </a:t>
            </a:r>
            <a:r>
              <a:rPr dirty="0" sz="1500" spc="15" b="1">
                <a:solidFill>
                  <a:srgbClr val="353535"/>
                </a:solidFill>
                <a:latin typeface="Arial"/>
                <a:cs typeface="Arial"/>
              </a:rPr>
              <a:t> одного</a:t>
            </a:r>
            <a:r>
              <a:rPr dirty="0" sz="1500" spc="-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 b="1">
                <a:solidFill>
                  <a:srgbClr val="353535"/>
                </a:solidFill>
                <a:latin typeface="Arial"/>
                <a:cs typeface="Arial"/>
              </a:rPr>
              <a:t>из</a:t>
            </a:r>
            <a:r>
              <a:rPr dirty="0" sz="1500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 b="1">
                <a:solidFill>
                  <a:srgbClr val="353535"/>
                </a:solidFill>
                <a:latin typeface="Arial"/>
                <a:cs typeface="Arial"/>
              </a:rPr>
              <a:t>антибиотиков:</a:t>
            </a:r>
            <a:endParaRPr sz="15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3995793" y="3934932"/>
            <a:ext cx="2522855" cy="12674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1140" marR="356235" indent="-219075">
              <a:lnSpc>
                <a:spcPct val="102200"/>
              </a:lnSpc>
              <a:spcBef>
                <a:spcPts val="95"/>
              </a:spcBef>
              <a:buClr>
                <a:srgbClr val="D20001"/>
              </a:buClr>
              <a:buSzPct val="126666"/>
              <a:buChar char="•"/>
              <a:tabLst>
                <a:tab pos="231140" algn="l"/>
                <a:tab pos="231775" algn="l"/>
              </a:tabLst>
            </a:pP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защищенных </a:t>
            </a: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аминопенициллинов;</a:t>
            </a:r>
            <a:endParaRPr sz="1500">
              <a:latin typeface="Arial"/>
              <a:cs typeface="Arial"/>
            </a:endParaRPr>
          </a:p>
          <a:p>
            <a:pPr marL="231140" indent="-219075">
              <a:lnSpc>
                <a:spcPct val="100000"/>
              </a:lnSpc>
              <a:spcBef>
                <a:spcPts val="325"/>
              </a:spcBef>
              <a:buClr>
                <a:srgbClr val="D20001"/>
              </a:buClr>
              <a:buSzPct val="126666"/>
              <a:buChar char="•"/>
              <a:tabLst>
                <a:tab pos="231140" algn="l"/>
                <a:tab pos="231775" algn="l"/>
              </a:tabLst>
            </a:pP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цефтаролина</a:t>
            </a:r>
            <a:r>
              <a:rPr dirty="0" sz="1500" spc="-6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фосамила;</a:t>
            </a:r>
            <a:endParaRPr sz="1500">
              <a:latin typeface="Arial"/>
              <a:cs typeface="Arial"/>
            </a:endParaRPr>
          </a:p>
          <a:p>
            <a:pPr marL="231140" indent="-219075">
              <a:lnSpc>
                <a:spcPct val="100000"/>
              </a:lnSpc>
              <a:spcBef>
                <a:spcPts val="330"/>
              </a:spcBef>
              <a:buClr>
                <a:srgbClr val="D20001"/>
              </a:buClr>
              <a:buSzPct val="126666"/>
              <a:buChar char="•"/>
              <a:tabLst>
                <a:tab pos="231140" algn="l"/>
                <a:tab pos="231775" algn="l"/>
              </a:tabLst>
            </a:pP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«респираторных»</a:t>
            </a:r>
            <a:endParaRPr sz="1500">
              <a:latin typeface="Arial"/>
              <a:cs typeface="Arial"/>
            </a:endParaRPr>
          </a:p>
          <a:p>
            <a:pPr marL="231140">
              <a:lnSpc>
                <a:spcPct val="100000"/>
              </a:lnSpc>
              <a:spcBef>
                <a:spcPts val="40"/>
              </a:spcBef>
            </a:pP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фторхинолонов;</a:t>
            </a:r>
            <a:endParaRPr sz="15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3995793" y="5480668"/>
            <a:ext cx="2711450" cy="9607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9525">
              <a:lnSpc>
                <a:spcPct val="102200"/>
              </a:lnSpc>
              <a:spcBef>
                <a:spcPts val="95"/>
              </a:spcBef>
            </a:pP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Бета-лактамные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антибиотики </a:t>
            </a:r>
            <a:r>
              <a:rPr dirty="0" sz="1500" spc="-40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должны</a:t>
            </a:r>
            <a:r>
              <a:rPr dirty="0" sz="150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назначаться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102200"/>
              </a:lnSpc>
            </a:pP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в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комбинации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с макролидами </a:t>
            </a:r>
            <a:r>
              <a:rPr dirty="0" sz="1500" spc="-40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1F1F1F"/>
                </a:solidFill>
                <a:latin typeface="Arial"/>
                <a:cs typeface="Arial"/>
              </a:rPr>
              <a:t>для</a:t>
            </a:r>
            <a:r>
              <a:rPr dirty="0" sz="1500" spc="-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внутривенного</a:t>
            </a:r>
            <a:r>
              <a:rPr dirty="0" sz="150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1F1F1F"/>
                </a:solidFill>
                <a:latin typeface="Arial"/>
                <a:cs typeface="Arial"/>
              </a:rPr>
              <a:t>введения</a:t>
            </a:r>
            <a:endParaRPr sz="1500">
              <a:latin typeface="Arial"/>
              <a:cs typeface="Arial"/>
            </a:endParaRPr>
          </a:p>
        </p:txBody>
      </p:sp>
      <p:sp>
        <p:nvSpPr>
          <p:cNvPr id="21" name="object 21" descr=""/>
          <p:cNvSpPr/>
          <p:nvPr/>
        </p:nvSpPr>
        <p:spPr>
          <a:xfrm>
            <a:off x="7020471" y="2715958"/>
            <a:ext cx="3258820" cy="3961129"/>
          </a:xfrm>
          <a:custGeom>
            <a:avLst/>
            <a:gdLst/>
            <a:ahLst/>
            <a:cxnLst/>
            <a:rect l="l" t="t" r="r" b="b"/>
            <a:pathLst>
              <a:path w="3258820" h="3961129">
                <a:moveTo>
                  <a:pt x="3107131" y="3960774"/>
                </a:moveTo>
                <a:lnTo>
                  <a:pt x="151206" y="3960774"/>
                </a:lnTo>
                <a:lnTo>
                  <a:pt x="103420" y="3953063"/>
                </a:lnTo>
                <a:lnTo>
                  <a:pt x="61914" y="3931590"/>
                </a:lnTo>
                <a:lnTo>
                  <a:pt x="29179" y="3898846"/>
                </a:lnTo>
                <a:lnTo>
                  <a:pt x="7710" y="3857321"/>
                </a:lnTo>
                <a:lnTo>
                  <a:pt x="0" y="3809504"/>
                </a:lnTo>
                <a:lnTo>
                  <a:pt x="0" y="151269"/>
                </a:lnTo>
                <a:lnTo>
                  <a:pt x="7710" y="103458"/>
                </a:lnTo>
                <a:lnTo>
                  <a:pt x="29179" y="61933"/>
                </a:lnTo>
                <a:lnTo>
                  <a:pt x="61914" y="29187"/>
                </a:lnTo>
                <a:lnTo>
                  <a:pt x="103420" y="7712"/>
                </a:lnTo>
                <a:lnTo>
                  <a:pt x="151206" y="0"/>
                </a:lnTo>
                <a:lnTo>
                  <a:pt x="3107131" y="0"/>
                </a:lnTo>
                <a:lnTo>
                  <a:pt x="3154941" y="7712"/>
                </a:lnTo>
                <a:lnTo>
                  <a:pt x="3196463" y="29187"/>
                </a:lnTo>
                <a:lnTo>
                  <a:pt x="3229205" y="61933"/>
                </a:lnTo>
                <a:lnTo>
                  <a:pt x="3250677" y="103458"/>
                </a:lnTo>
                <a:lnTo>
                  <a:pt x="3258388" y="151269"/>
                </a:lnTo>
                <a:lnTo>
                  <a:pt x="3258388" y="3809504"/>
                </a:lnTo>
                <a:lnTo>
                  <a:pt x="3250677" y="3857321"/>
                </a:lnTo>
                <a:lnTo>
                  <a:pt x="3229205" y="3898846"/>
                </a:lnTo>
                <a:lnTo>
                  <a:pt x="3196463" y="3931590"/>
                </a:lnTo>
                <a:lnTo>
                  <a:pt x="3154941" y="3953063"/>
                </a:lnTo>
                <a:lnTo>
                  <a:pt x="3107131" y="3960774"/>
                </a:lnTo>
                <a:close/>
              </a:path>
            </a:pathLst>
          </a:custGeom>
          <a:solidFill>
            <a:srgbClr val="DFE3F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 txBox="1"/>
          <p:nvPr/>
        </p:nvSpPr>
        <p:spPr>
          <a:xfrm>
            <a:off x="7217405" y="2895883"/>
            <a:ext cx="2937510" cy="2829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371475">
              <a:lnSpc>
                <a:spcPct val="102200"/>
              </a:lnSpc>
              <a:spcBef>
                <a:spcPts val="95"/>
              </a:spcBef>
            </a:pPr>
            <a:r>
              <a:rPr dirty="0" sz="1500" spc="15" b="1">
                <a:solidFill>
                  <a:srgbClr val="353535"/>
                </a:solidFill>
                <a:latin typeface="Arial"/>
                <a:cs typeface="Arial"/>
              </a:rPr>
              <a:t>При </a:t>
            </a:r>
            <a:r>
              <a:rPr dirty="0" sz="1500" spc="10" b="1">
                <a:solidFill>
                  <a:srgbClr val="353535"/>
                </a:solidFill>
                <a:latin typeface="Arial"/>
                <a:cs typeface="Arial"/>
              </a:rPr>
              <a:t>отсутствии </a:t>
            </a:r>
            <a:r>
              <a:rPr dirty="0" sz="1500" spc="15" b="1">
                <a:solidFill>
                  <a:srgbClr val="353535"/>
                </a:solidFill>
                <a:latin typeface="Arial"/>
                <a:cs typeface="Arial"/>
              </a:rPr>
              <a:t> положительной динамики </a:t>
            </a:r>
            <a:r>
              <a:rPr dirty="0" sz="1500" spc="-40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20" b="1">
                <a:solidFill>
                  <a:srgbClr val="353535"/>
                </a:solidFill>
                <a:latin typeface="Arial"/>
                <a:cs typeface="Arial"/>
              </a:rPr>
              <a:t>в </a:t>
            </a:r>
            <a:r>
              <a:rPr dirty="0" sz="1500" spc="15" b="1">
                <a:solidFill>
                  <a:srgbClr val="353535"/>
                </a:solidFill>
                <a:latin typeface="Arial"/>
                <a:cs typeface="Arial"/>
              </a:rPr>
              <a:t>течение заболевания, </a:t>
            </a:r>
            <a:r>
              <a:rPr dirty="0" sz="1500" spc="20" b="1">
                <a:solidFill>
                  <a:srgbClr val="353535"/>
                </a:solidFill>
                <a:latin typeface="Arial"/>
                <a:cs typeface="Arial"/>
              </a:rPr>
              <a:t> при</a:t>
            </a:r>
            <a:r>
              <a:rPr dirty="0" sz="1500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 b="1">
                <a:solidFill>
                  <a:srgbClr val="353535"/>
                </a:solidFill>
                <a:latin typeface="Arial"/>
                <a:cs typeface="Arial"/>
              </a:rPr>
              <a:t>доказанной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102200"/>
              </a:lnSpc>
            </a:pPr>
            <a:r>
              <a:rPr dirty="0" sz="1500" spc="15" b="1">
                <a:solidFill>
                  <a:srgbClr val="353535"/>
                </a:solidFill>
                <a:latin typeface="Arial"/>
                <a:cs typeface="Arial"/>
              </a:rPr>
              <a:t>стафилококковой инфекции </a:t>
            </a:r>
            <a:r>
              <a:rPr dirty="0" sz="1500" spc="20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(при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выявлении стафилококков, </a:t>
            </a:r>
            <a:r>
              <a:rPr dirty="0" sz="1500" spc="-409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устойчивых к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метицилину)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целесообразно применение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препаратов,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обладающих </a:t>
            </a: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высокой</a:t>
            </a:r>
            <a:r>
              <a:rPr dirty="0" sz="1500" spc="14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антистафилококковой </a:t>
            </a: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и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антипневмококковой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активностью:</a:t>
            </a:r>
            <a:endParaRPr sz="15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0339634" y="7183782"/>
            <a:ext cx="184150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z="1350" spc="-10">
                <a:solidFill>
                  <a:srgbClr val="8F8F8F"/>
                </a:solidFill>
                <a:latin typeface="Arial"/>
                <a:cs typeface="Arial"/>
              </a:rPr>
              <a:t>4</a:t>
            </a:fld>
            <a:endParaRPr sz="135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217405" y="5772707"/>
            <a:ext cx="111125" cy="587375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ts val="2205"/>
              </a:lnSpc>
              <a:spcBef>
                <a:spcPts val="115"/>
              </a:spcBef>
            </a:pPr>
            <a:r>
              <a:rPr dirty="0" sz="1900" spc="5">
                <a:solidFill>
                  <a:srgbClr val="006FC0"/>
                </a:solidFill>
                <a:latin typeface="Arial"/>
                <a:cs typeface="Arial"/>
              </a:rPr>
              <a:t>•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2205"/>
              </a:lnSpc>
            </a:pPr>
            <a:r>
              <a:rPr dirty="0" sz="1900" spc="5">
                <a:solidFill>
                  <a:srgbClr val="006FC0"/>
                </a:solidFill>
                <a:latin typeface="Arial"/>
                <a:cs typeface="Arial"/>
              </a:rPr>
              <a:t>•</a:t>
            </a:r>
            <a:endParaRPr sz="19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436435" y="5767888"/>
            <a:ext cx="1108710" cy="5657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18200"/>
              </a:lnSpc>
              <a:spcBef>
                <a:spcPts val="90"/>
              </a:spcBef>
            </a:pP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линезолид;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ванк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о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мицин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05727" y="167932"/>
            <a:ext cx="5615940" cy="1268730"/>
            <a:chOff x="205727" y="167932"/>
            <a:chExt cx="5615940" cy="1268730"/>
          </a:xfrm>
        </p:grpSpPr>
        <p:sp>
          <p:nvSpPr>
            <p:cNvPr id="3" name="object 3" descr=""/>
            <p:cNvSpPr/>
            <p:nvPr/>
          </p:nvSpPr>
          <p:spPr>
            <a:xfrm>
              <a:off x="428028" y="1073594"/>
              <a:ext cx="5389245" cy="0"/>
            </a:xfrm>
            <a:custGeom>
              <a:avLst/>
              <a:gdLst/>
              <a:ahLst/>
              <a:cxnLst/>
              <a:rect l="l" t="t" r="r" b="b"/>
              <a:pathLst>
                <a:path w="5389245" h="0">
                  <a:moveTo>
                    <a:pt x="0" y="0"/>
                  </a:moveTo>
                  <a:lnTo>
                    <a:pt x="5388864" y="0"/>
                  </a:lnTo>
                </a:path>
              </a:pathLst>
            </a:custGeom>
            <a:ln w="9491">
              <a:solidFill>
                <a:srgbClr val="56565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427685" y="1058659"/>
              <a:ext cx="1564005" cy="0"/>
            </a:xfrm>
            <a:custGeom>
              <a:avLst/>
              <a:gdLst/>
              <a:ahLst/>
              <a:cxnLst/>
              <a:rect l="l" t="t" r="r" b="b"/>
              <a:pathLst>
                <a:path w="1564005" h="0">
                  <a:moveTo>
                    <a:pt x="0" y="0"/>
                  </a:moveTo>
                  <a:lnTo>
                    <a:pt x="1563636" y="0"/>
                  </a:lnTo>
                </a:path>
              </a:pathLst>
            </a:custGeom>
            <a:ln w="35044">
              <a:solidFill>
                <a:srgbClr val="D2000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56801" y="167922"/>
            <a:ext cx="685560" cy="777949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6504" y="260781"/>
            <a:ext cx="5464175" cy="691515"/>
          </a:xfrm>
          <a:prstGeom prst="rect"/>
        </p:spPr>
        <p:txBody>
          <a:bodyPr wrap="square" lIns="0" tIns="52705" rIns="0" bIns="0" rtlCol="0" vert="horz">
            <a:spAutoFit/>
          </a:bodyPr>
          <a:lstStyle/>
          <a:p>
            <a:pPr marL="763270" marR="5080" indent="-751205">
              <a:lnSpc>
                <a:spcPts val="2480"/>
              </a:lnSpc>
              <a:spcBef>
                <a:spcPts val="415"/>
              </a:spcBef>
              <a:tabLst>
                <a:tab pos="763270" algn="l"/>
              </a:tabLst>
            </a:pPr>
            <a:r>
              <a:rPr dirty="0" baseline="5847" sz="2850"/>
              <a:t>п.4.7.	</a:t>
            </a:r>
            <a:r>
              <a:rPr dirty="0" sz="2300" spc="-5">
                <a:solidFill>
                  <a:srgbClr val="D20001"/>
                </a:solidFill>
              </a:rPr>
              <a:t>Принципы</a:t>
            </a:r>
            <a:r>
              <a:rPr dirty="0" sz="2300" spc="-50">
                <a:solidFill>
                  <a:srgbClr val="D20001"/>
                </a:solidFill>
              </a:rPr>
              <a:t> </a:t>
            </a:r>
            <a:r>
              <a:rPr dirty="0" sz="2300" spc="-5">
                <a:solidFill>
                  <a:srgbClr val="D20001"/>
                </a:solidFill>
              </a:rPr>
              <a:t>терапии</a:t>
            </a:r>
            <a:r>
              <a:rPr dirty="0" sz="2300" spc="-50">
                <a:solidFill>
                  <a:srgbClr val="D20001"/>
                </a:solidFill>
              </a:rPr>
              <a:t> </a:t>
            </a:r>
            <a:r>
              <a:rPr dirty="0" sz="2300">
                <a:solidFill>
                  <a:srgbClr val="D20001"/>
                </a:solidFill>
              </a:rPr>
              <a:t>неотложных </a:t>
            </a:r>
            <a:r>
              <a:rPr dirty="0" sz="2300" spc="-625">
                <a:solidFill>
                  <a:srgbClr val="D20001"/>
                </a:solidFill>
              </a:rPr>
              <a:t> </a:t>
            </a:r>
            <a:r>
              <a:rPr dirty="0" sz="2300" spc="-5">
                <a:solidFill>
                  <a:srgbClr val="D20001"/>
                </a:solidFill>
              </a:rPr>
              <a:t>состояний</a:t>
            </a:r>
            <a:r>
              <a:rPr dirty="0" sz="2300" spc="15">
                <a:solidFill>
                  <a:srgbClr val="D20001"/>
                </a:solidFill>
              </a:rPr>
              <a:t> </a:t>
            </a:r>
            <a:r>
              <a:rPr dirty="0" sz="2300" spc="-5"/>
              <a:t>COVID-19</a:t>
            </a:r>
            <a:endParaRPr sz="2300"/>
          </a:p>
        </p:txBody>
      </p:sp>
      <p:grpSp>
        <p:nvGrpSpPr>
          <p:cNvPr id="7" name="object 7" descr=""/>
          <p:cNvGrpSpPr/>
          <p:nvPr/>
        </p:nvGrpSpPr>
        <p:grpSpPr>
          <a:xfrm>
            <a:off x="5387682" y="1330223"/>
            <a:ext cx="4801870" cy="5535930"/>
            <a:chOff x="5387682" y="1330223"/>
            <a:chExt cx="4801870" cy="5535930"/>
          </a:xfrm>
        </p:grpSpPr>
        <p:sp>
          <p:nvSpPr>
            <p:cNvPr id="8" name="object 8" descr=""/>
            <p:cNvSpPr/>
            <p:nvPr/>
          </p:nvSpPr>
          <p:spPr>
            <a:xfrm>
              <a:off x="5390857" y="1534667"/>
              <a:ext cx="4795520" cy="5328285"/>
            </a:xfrm>
            <a:custGeom>
              <a:avLst/>
              <a:gdLst/>
              <a:ahLst/>
              <a:cxnLst/>
              <a:rect l="l" t="t" r="r" b="b"/>
              <a:pathLst>
                <a:path w="4795520" h="5328284">
                  <a:moveTo>
                    <a:pt x="4795291" y="0"/>
                  </a:moveTo>
                  <a:lnTo>
                    <a:pt x="0" y="0"/>
                  </a:lnTo>
                  <a:lnTo>
                    <a:pt x="0" y="5328246"/>
                  </a:lnTo>
                  <a:lnTo>
                    <a:pt x="4795291" y="5328246"/>
                  </a:lnTo>
                  <a:lnTo>
                    <a:pt x="4795291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5390857" y="1534667"/>
              <a:ext cx="4795520" cy="5328285"/>
            </a:xfrm>
            <a:custGeom>
              <a:avLst/>
              <a:gdLst/>
              <a:ahLst/>
              <a:cxnLst/>
              <a:rect l="l" t="t" r="r" b="b"/>
              <a:pathLst>
                <a:path w="4795520" h="5328284">
                  <a:moveTo>
                    <a:pt x="0" y="0"/>
                  </a:moveTo>
                  <a:lnTo>
                    <a:pt x="4795291" y="0"/>
                  </a:lnTo>
                  <a:lnTo>
                    <a:pt x="4795291" y="5328246"/>
                  </a:lnTo>
                  <a:lnTo>
                    <a:pt x="0" y="5328246"/>
                  </a:lnTo>
                  <a:lnTo>
                    <a:pt x="0" y="0"/>
                  </a:lnTo>
                  <a:close/>
                </a:path>
              </a:pathLst>
            </a:custGeom>
            <a:ln w="5840">
              <a:solidFill>
                <a:srgbClr val="52525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5390857" y="1330223"/>
              <a:ext cx="4234180" cy="528320"/>
            </a:xfrm>
            <a:custGeom>
              <a:avLst/>
              <a:gdLst/>
              <a:ahLst/>
              <a:cxnLst/>
              <a:rect l="l" t="t" r="r" b="b"/>
              <a:pathLst>
                <a:path w="4234180" h="528319">
                  <a:moveTo>
                    <a:pt x="4233862" y="527900"/>
                  </a:moveTo>
                  <a:lnTo>
                    <a:pt x="0" y="527900"/>
                  </a:lnTo>
                  <a:lnTo>
                    <a:pt x="0" y="0"/>
                  </a:lnTo>
                  <a:lnTo>
                    <a:pt x="4145851" y="0"/>
                  </a:lnTo>
                  <a:lnTo>
                    <a:pt x="4233862" y="88010"/>
                  </a:lnTo>
                  <a:lnTo>
                    <a:pt x="4233862" y="527900"/>
                  </a:lnTo>
                  <a:close/>
                </a:path>
              </a:pathLst>
            </a:custGeom>
            <a:solidFill>
              <a:srgbClr val="D20001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5460550" y="1312547"/>
            <a:ext cx="3993515" cy="3175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900" b="1">
                <a:solidFill>
                  <a:srgbClr val="FFFFFF"/>
                </a:solidFill>
                <a:latin typeface="Arial"/>
                <a:cs typeface="Arial"/>
              </a:rPr>
              <a:t>Показания</a:t>
            </a:r>
            <a:r>
              <a:rPr dirty="0" sz="19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5" b="1">
                <a:solidFill>
                  <a:srgbClr val="FFFFFF"/>
                </a:solidFill>
                <a:latin typeface="Arial"/>
                <a:cs typeface="Arial"/>
              </a:rPr>
              <a:t>для</a:t>
            </a:r>
            <a:r>
              <a:rPr dirty="0" sz="19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5" b="1">
                <a:solidFill>
                  <a:srgbClr val="FFFFFF"/>
                </a:solidFill>
                <a:latin typeface="Arial"/>
                <a:cs typeface="Arial"/>
              </a:rPr>
              <a:t>перевода</a:t>
            </a:r>
            <a:r>
              <a:rPr dirty="0" sz="19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5" b="1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dirty="0" sz="19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FFFFFF"/>
                </a:solidFill>
                <a:latin typeface="Arial"/>
                <a:cs typeface="Arial"/>
              </a:rPr>
              <a:t>ОРИТ</a:t>
            </a:r>
            <a:endParaRPr sz="19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460550" y="1607506"/>
            <a:ext cx="5024755" cy="5789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-10" b="1">
                <a:solidFill>
                  <a:srgbClr val="FFFFFF"/>
                </a:solidFill>
                <a:latin typeface="Arial"/>
                <a:cs typeface="Arial"/>
              </a:rPr>
              <a:t>(достаточно</a:t>
            </a:r>
            <a:r>
              <a:rPr dirty="0" sz="1150" spc="-5" b="1">
                <a:solidFill>
                  <a:srgbClr val="FFFFFF"/>
                </a:solidFill>
                <a:latin typeface="Arial"/>
                <a:cs typeface="Arial"/>
              </a:rPr>
              <a:t> одного из </a:t>
            </a:r>
            <a:r>
              <a:rPr dirty="0" sz="1150" spc="-10" b="1">
                <a:solidFill>
                  <a:srgbClr val="FFFFFF"/>
                </a:solidFill>
                <a:latin typeface="Arial"/>
                <a:cs typeface="Arial"/>
              </a:rPr>
              <a:t>критериев)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Arial"/>
              <a:cs typeface="Arial"/>
            </a:endParaRPr>
          </a:p>
          <a:p>
            <a:pPr marL="269875" indent="-219710">
              <a:lnSpc>
                <a:spcPct val="100000"/>
              </a:lnSpc>
              <a:buClr>
                <a:srgbClr val="D20001"/>
              </a:buClr>
              <a:buFont typeface="Wingdings"/>
              <a:buChar char=""/>
              <a:tabLst>
                <a:tab pos="270510" algn="l"/>
              </a:tabLst>
            </a:pPr>
            <a:r>
              <a:rPr dirty="0" sz="1300" spc="20" b="1">
                <a:solidFill>
                  <a:srgbClr val="353535"/>
                </a:solidFill>
                <a:latin typeface="Arial"/>
                <a:cs typeface="Arial"/>
              </a:rPr>
              <a:t>Нарастающая</a:t>
            </a:r>
            <a:r>
              <a:rPr dirty="0" sz="1300" spc="-20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 b="1">
                <a:solidFill>
                  <a:srgbClr val="353535"/>
                </a:solidFill>
                <a:latin typeface="Arial"/>
                <a:cs typeface="Arial"/>
              </a:rPr>
              <a:t>и</a:t>
            </a:r>
            <a:r>
              <a:rPr dirty="0" sz="1300" spc="-1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 b="1">
                <a:solidFill>
                  <a:srgbClr val="353535"/>
                </a:solidFill>
                <a:latin typeface="Arial"/>
                <a:cs typeface="Arial"/>
              </a:rPr>
              <a:t>выраженная</a:t>
            </a:r>
            <a:r>
              <a:rPr dirty="0" sz="1300" spc="-1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 b="1">
                <a:solidFill>
                  <a:srgbClr val="353535"/>
                </a:solidFill>
                <a:latin typeface="Arial"/>
                <a:cs typeface="Arial"/>
              </a:rPr>
              <a:t>одышка;</a:t>
            </a:r>
            <a:endParaRPr sz="1300">
              <a:latin typeface="Arial"/>
              <a:cs typeface="Arial"/>
            </a:endParaRPr>
          </a:p>
          <a:p>
            <a:pPr marL="269875" indent="-219710">
              <a:lnSpc>
                <a:spcPct val="100000"/>
              </a:lnSpc>
              <a:spcBef>
                <a:spcPts val="625"/>
              </a:spcBef>
              <a:buClr>
                <a:srgbClr val="D20001"/>
              </a:buClr>
              <a:buFont typeface="Wingdings"/>
              <a:buChar char=""/>
              <a:tabLst>
                <a:tab pos="270510" algn="l"/>
              </a:tabLst>
            </a:pPr>
            <a:r>
              <a:rPr dirty="0" sz="1300" spc="15" b="1">
                <a:solidFill>
                  <a:srgbClr val="353535"/>
                </a:solidFill>
                <a:latin typeface="Arial"/>
                <a:cs typeface="Arial"/>
              </a:rPr>
              <a:t>Цианоз;</a:t>
            </a:r>
            <a:endParaRPr sz="1300">
              <a:latin typeface="Arial"/>
              <a:cs typeface="Arial"/>
            </a:endParaRPr>
          </a:p>
          <a:p>
            <a:pPr marL="269875" indent="-219710">
              <a:lnSpc>
                <a:spcPct val="100000"/>
              </a:lnSpc>
              <a:spcBef>
                <a:spcPts val="625"/>
              </a:spcBef>
              <a:buClr>
                <a:srgbClr val="D20001"/>
              </a:buClr>
              <a:buFont typeface="Wingdings"/>
              <a:buChar char=""/>
              <a:tabLst>
                <a:tab pos="270510" algn="l"/>
              </a:tabLst>
            </a:pPr>
            <a:r>
              <a:rPr dirty="0" sz="1300" spc="15" b="1">
                <a:solidFill>
                  <a:srgbClr val="353535"/>
                </a:solidFill>
                <a:latin typeface="Arial"/>
                <a:cs typeface="Arial"/>
              </a:rPr>
              <a:t>Частота</a:t>
            </a:r>
            <a:r>
              <a:rPr dirty="0" sz="1300" spc="-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 b="1">
                <a:solidFill>
                  <a:srgbClr val="353535"/>
                </a:solidFill>
                <a:latin typeface="Arial"/>
                <a:cs typeface="Arial"/>
              </a:rPr>
              <a:t>дыхания</a:t>
            </a:r>
            <a:r>
              <a:rPr dirty="0" sz="1300" spc="-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 b="1">
                <a:solidFill>
                  <a:srgbClr val="353535"/>
                </a:solidFill>
                <a:latin typeface="Arial"/>
                <a:cs typeface="Arial"/>
              </a:rPr>
              <a:t>&gt;</a:t>
            </a:r>
            <a:r>
              <a:rPr dirty="0" sz="1300" spc="-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 b="1">
                <a:solidFill>
                  <a:srgbClr val="353535"/>
                </a:solidFill>
                <a:latin typeface="Arial"/>
                <a:cs typeface="Arial"/>
              </a:rPr>
              <a:t>30</a:t>
            </a:r>
            <a:r>
              <a:rPr dirty="0" sz="1300" spc="-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 b="1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300" spc="-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 b="1">
                <a:solidFill>
                  <a:srgbClr val="353535"/>
                </a:solidFill>
                <a:latin typeface="Arial"/>
                <a:cs typeface="Arial"/>
              </a:rPr>
              <a:t>минуту;</a:t>
            </a:r>
            <a:endParaRPr sz="1300">
              <a:latin typeface="Arial"/>
              <a:cs typeface="Arial"/>
            </a:endParaRPr>
          </a:p>
          <a:p>
            <a:pPr marL="269875" indent="-219710">
              <a:lnSpc>
                <a:spcPct val="100000"/>
              </a:lnSpc>
              <a:spcBef>
                <a:spcPts val="625"/>
              </a:spcBef>
              <a:buClr>
                <a:srgbClr val="D20001"/>
              </a:buClr>
              <a:buFont typeface="Wingdings"/>
              <a:buChar char=""/>
              <a:tabLst>
                <a:tab pos="270510" algn="l"/>
              </a:tabLst>
            </a:pPr>
            <a:r>
              <a:rPr dirty="0" sz="1300" spc="15" b="1">
                <a:solidFill>
                  <a:srgbClr val="353535"/>
                </a:solidFill>
                <a:latin typeface="Arial"/>
                <a:cs typeface="Arial"/>
              </a:rPr>
              <a:t>Сатурация</a:t>
            </a:r>
            <a:r>
              <a:rPr dirty="0" sz="1300" spc="20" b="1">
                <a:solidFill>
                  <a:srgbClr val="353535"/>
                </a:solidFill>
                <a:latin typeface="Arial"/>
                <a:cs typeface="Arial"/>
              </a:rPr>
              <a:t> SpO2</a:t>
            </a:r>
            <a:r>
              <a:rPr dirty="0" sz="1300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 b="1">
                <a:solidFill>
                  <a:srgbClr val="353535"/>
                </a:solidFill>
                <a:latin typeface="Arial"/>
                <a:cs typeface="Arial"/>
              </a:rPr>
              <a:t>&lt;</a:t>
            </a:r>
            <a:r>
              <a:rPr dirty="0" sz="1300" spc="-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 b="1">
                <a:solidFill>
                  <a:srgbClr val="353535"/>
                </a:solidFill>
                <a:latin typeface="Arial"/>
                <a:cs typeface="Arial"/>
              </a:rPr>
              <a:t>90%;</a:t>
            </a:r>
            <a:endParaRPr sz="1300">
              <a:latin typeface="Arial"/>
              <a:cs typeface="Arial"/>
            </a:endParaRPr>
          </a:p>
          <a:p>
            <a:pPr marL="269875" indent="-219710">
              <a:lnSpc>
                <a:spcPct val="100000"/>
              </a:lnSpc>
              <a:spcBef>
                <a:spcPts val="625"/>
              </a:spcBef>
              <a:buClr>
                <a:srgbClr val="D20001"/>
              </a:buClr>
              <a:buFont typeface="Wingdings"/>
              <a:buChar char=""/>
              <a:tabLst>
                <a:tab pos="270510" algn="l"/>
              </a:tabLst>
            </a:pPr>
            <a:r>
              <a:rPr dirty="0" sz="1300" spc="15" b="1">
                <a:solidFill>
                  <a:srgbClr val="353535"/>
                </a:solidFill>
                <a:latin typeface="Arial"/>
                <a:cs typeface="Arial"/>
              </a:rPr>
              <a:t>Артериальное</a:t>
            </a:r>
            <a:r>
              <a:rPr dirty="0" sz="1300" spc="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 b="1">
                <a:solidFill>
                  <a:srgbClr val="353535"/>
                </a:solidFill>
                <a:latin typeface="Arial"/>
                <a:cs typeface="Arial"/>
              </a:rPr>
              <a:t>давление</a:t>
            </a:r>
            <a:r>
              <a:rPr dirty="0" sz="1300" spc="10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 b="1">
                <a:solidFill>
                  <a:srgbClr val="353535"/>
                </a:solidFill>
                <a:latin typeface="Arial"/>
                <a:cs typeface="Arial"/>
              </a:rPr>
              <a:t>АДсист</a:t>
            </a:r>
            <a:r>
              <a:rPr dirty="0" sz="1300" spc="3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 b="1">
                <a:solidFill>
                  <a:srgbClr val="353535"/>
                </a:solidFill>
                <a:latin typeface="Arial"/>
                <a:cs typeface="Arial"/>
              </a:rPr>
              <a:t>&lt;</a:t>
            </a:r>
            <a:r>
              <a:rPr dirty="0" sz="1300" spc="10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 b="1">
                <a:solidFill>
                  <a:srgbClr val="353535"/>
                </a:solidFill>
                <a:latin typeface="Arial"/>
                <a:cs typeface="Arial"/>
              </a:rPr>
              <a:t>90 </a:t>
            </a:r>
            <a:r>
              <a:rPr dirty="0" sz="1300" spc="25" b="1">
                <a:solidFill>
                  <a:srgbClr val="353535"/>
                </a:solidFill>
                <a:latin typeface="Arial"/>
                <a:cs typeface="Arial"/>
              </a:rPr>
              <a:t>мм</a:t>
            </a:r>
            <a:r>
              <a:rPr dirty="0" sz="1300" spc="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0" b="1">
                <a:solidFill>
                  <a:srgbClr val="353535"/>
                </a:solidFill>
                <a:latin typeface="Arial"/>
                <a:cs typeface="Arial"/>
              </a:rPr>
              <a:t>рт. ст.;</a:t>
            </a:r>
            <a:endParaRPr sz="1300">
              <a:latin typeface="Arial"/>
              <a:cs typeface="Arial"/>
            </a:endParaRPr>
          </a:p>
          <a:p>
            <a:pPr marL="269875" marR="535940" indent="-219075">
              <a:lnSpc>
                <a:spcPct val="103200"/>
              </a:lnSpc>
              <a:spcBef>
                <a:spcPts val="575"/>
              </a:spcBef>
              <a:buClr>
                <a:srgbClr val="D20001"/>
              </a:buClr>
              <a:buFont typeface="Wingdings"/>
              <a:buChar char=""/>
              <a:tabLst>
                <a:tab pos="270510" algn="l"/>
              </a:tabLst>
            </a:pPr>
            <a:r>
              <a:rPr dirty="0" sz="1300" spc="20" b="1">
                <a:solidFill>
                  <a:srgbClr val="353535"/>
                </a:solidFill>
                <a:latin typeface="Arial"/>
                <a:cs typeface="Arial"/>
              </a:rPr>
              <a:t>Шок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(мраморность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конечностей, акроцианоз,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холодные конечности,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симптом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замедленного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сосудистого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пятна (&gt;3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сек),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лактат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более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3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ммоль/л);</a:t>
            </a:r>
            <a:endParaRPr sz="1300">
              <a:latin typeface="Arial"/>
              <a:cs typeface="Arial"/>
            </a:endParaRPr>
          </a:p>
          <a:p>
            <a:pPr marL="269875" indent="-219710">
              <a:lnSpc>
                <a:spcPct val="100000"/>
              </a:lnSpc>
              <a:spcBef>
                <a:spcPts val="575"/>
              </a:spcBef>
              <a:buClr>
                <a:srgbClr val="D20001"/>
              </a:buClr>
              <a:buFont typeface="Wingdings"/>
              <a:buChar char=""/>
              <a:tabLst>
                <a:tab pos="270510" algn="l"/>
              </a:tabLst>
            </a:pPr>
            <a:r>
              <a:rPr dirty="0" sz="1350" spc="-15" b="1">
                <a:solidFill>
                  <a:srgbClr val="353535"/>
                </a:solidFill>
                <a:latin typeface="Arial"/>
                <a:cs typeface="Arial"/>
              </a:rPr>
              <a:t>Дисфункция</a:t>
            </a:r>
            <a:r>
              <a:rPr dirty="0" sz="1350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50" spc="-15" b="1">
                <a:solidFill>
                  <a:srgbClr val="353535"/>
                </a:solidFill>
                <a:latin typeface="Arial"/>
                <a:cs typeface="Arial"/>
              </a:rPr>
              <a:t>центральной</a:t>
            </a:r>
            <a:r>
              <a:rPr dirty="0" sz="1350" spc="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50" spc="-10" b="1">
                <a:solidFill>
                  <a:srgbClr val="353535"/>
                </a:solidFill>
                <a:latin typeface="Arial"/>
                <a:cs typeface="Arial"/>
              </a:rPr>
              <a:t>нервной</a:t>
            </a:r>
            <a:r>
              <a:rPr dirty="0" sz="1350" spc="5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50" spc="-15" b="1">
                <a:solidFill>
                  <a:srgbClr val="353535"/>
                </a:solidFill>
                <a:latin typeface="Arial"/>
                <a:cs typeface="Arial"/>
              </a:rPr>
              <a:t>системы</a:t>
            </a:r>
            <a:endParaRPr sz="1350">
              <a:latin typeface="Arial"/>
              <a:cs typeface="Arial"/>
            </a:endParaRPr>
          </a:p>
          <a:p>
            <a:pPr marL="269875">
              <a:lnSpc>
                <a:spcPct val="100000"/>
              </a:lnSpc>
              <a:spcBef>
                <a:spcPts val="40"/>
              </a:spcBef>
            </a:pP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(оценка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по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шкале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комы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Глазго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менее</a:t>
            </a:r>
            <a:r>
              <a:rPr dirty="0" sz="13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15</a:t>
            </a:r>
            <a:r>
              <a:rPr dirty="0" sz="13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баллов);</a:t>
            </a:r>
            <a:endParaRPr sz="1300">
              <a:latin typeface="Arial"/>
              <a:cs typeface="Arial"/>
            </a:endParaRPr>
          </a:p>
          <a:p>
            <a:pPr marL="269875" indent="-219710">
              <a:lnSpc>
                <a:spcPct val="100000"/>
              </a:lnSpc>
              <a:spcBef>
                <a:spcPts val="625"/>
              </a:spcBef>
              <a:buClr>
                <a:srgbClr val="D20001"/>
              </a:buClr>
              <a:buFont typeface="Wingdings"/>
              <a:buChar char=""/>
              <a:tabLst>
                <a:tab pos="270510" algn="l"/>
              </a:tabLst>
            </a:pPr>
            <a:r>
              <a:rPr dirty="0" sz="1300" spc="15" b="1">
                <a:solidFill>
                  <a:srgbClr val="353535"/>
                </a:solidFill>
                <a:latin typeface="Arial"/>
                <a:cs typeface="Arial"/>
              </a:rPr>
              <a:t>Острая</a:t>
            </a:r>
            <a:r>
              <a:rPr dirty="0" sz="1300" spc="20" b="1">
                <a:solidFill>
                  <a:srgbClr val="353535"/>
                </a:solidFill>
                <a:latin typeface="Arial"/>
                <a:cs typeface="Arial"/>
              </a:rPr>
              <a:t> почечная </a:t>
            </a:r>
            <a:r>
              <a:rPr dirty="0" sz="1300" spc="15" b="1">
                <a:solidFill>
                  <a:srgbClr val="353535"/>
                </a:solidFill>
                <a:latin typeface="Arial"/>
                <a:cs typeface="Arial"/>
              </a:rPr>
              <a:t>недостаточность</a:t>
            </a:r>
            <a:r>
              <a:rPr dirty="0" sz="1300" spc="20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(мочеотделение</a:t>
            </a:r>
            <a:endParaRPr sz="1300">
              <a:latin typeface="Arial"/>
              <a:cs typeface="Arial"/>
            </a:endParaRPr>
          </a:p>
          <a:p>
            <a:pPr marL="269875" marR="509270">
              <a:lnSpc>
                <a:spcPct val="103200"/>
              </a:lnSpc>
            </a:pP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&lt;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0,5 </a:t>
            </a:r>
            <a:r>
              <a:rPr dirty="0" sz="1300" spc="10">
                <a:solidFill>
                  <a:srgbClr val="353535"/>
                </a:solidFill>
                <a:latin typeface="Arial"/>
                <a:cs typeface="Arial"/>
              </a:rPr>
              <a:t>мл/кг/ч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в течение 1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часа или повышение уровня </a:t>
            </a:r>
            <a:r>
              <a:rPr dirty="0" sz="1300" spc="-3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креатинина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два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раза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от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нормального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значения);</a:t>
            </a:r>
            <a:endParaRPr sz="1300">
              <a:latin typeface="Arial"/>
              <a:cs typeface="Arial"/>
            </a:endParaRPr>
          </a:p>
          <a:p>
            <a:pPr marL="269875" marR="603250" indent="-219075">
              <a:lnSpc>
                <a:spcPct val="101600"/>
              </a:lnSpc>
              <a:spcBef>
                <a:spcPts val="600"/>
              </a:spcBef>
              <a:buClr>
                <a:srgbClr val="D20001"/>
              </a:buClr>
              <a:buFont typeface="Wingdings"/>
              <a:buChar char=""/>
              <a:tabLst>
                <a:tab pos="270510" algn="l"/>
              </a:tabLst>
            </a:pPr>
            <a:r>
              <a:rPr dirty="0" sz="1300" spc="15" b="1">
                <a:solidFill>
                  <a:srgbClr val="353535"/>
                </a:solidFill>
                <a:latin typeface="Arial"/>
                <a:cs typeface="Arial"/>
              </a:rPr>
              <a:t>Печеночная </a:t>
            </a:r>
            <a:r>
              <a:rPr dirty="0" sz="1300" spc="20" b="1">
                <a:solidFill>
                  <a:srgbClr val="353535"/>
                </a:solidFill>
                <a:latin typeface="Arial"/>
                <a:cs typeface="Arial"/>
              </a:rPr>
              <a:t>дисфункция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(увеличение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содержания </a:t>
            </a:r>
            <a:r>
              <a:rPr dirty="0" sz="1300" spc="-3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билирубина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выше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20 мкмоль/л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в течение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2-х дней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353535"/>
                </a:solidFill>
                <a:latin typeface="Arial"/>
                <a:cs typeface="Arial"/>
              </a:rPr>
              <a:t>или повышение</a:t>
            </a:r>
            <a:r>
              <a:rPr dirty="0" sz="13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353535"/>
                </a:solidFill>
                <a:latin typeface="Arial"/>
                <a:cs typeface="Arial"/>
              </a:rPr>
              <a:t>уровня</a:t>
            </a:r>
            <a:r>
              <a:rPr dirty="0" sz="13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353535"/>
                </a:solidFill>
                <a:latin typeface="Arial"/>
                <a:cs typeface="Arial"/>
              </a:rPr>
              <a:t>трансаминаз</a:t>
            </a:r>
            <a:r>
              <a:rPr dirty="0" sz="1350" spc="-5">
                <a:solidFill>
                  <a:srgbClr val="353535"/>
                </a:solidFill>
                <a:latin typeface="Arial"/>
                <a:cs typeface="Arial"/>
              </a:rPr>
              <a:t> в </a:t>
            </a:r>
            <a:r>
              <a:rPr dirty="0" sz="1350" spc="-10">
                <a:solidFill>
                  <a:srgbClr val="353535"/>
                </a:solidFill>
                <a:latin typeface="Arial"/>
                <a:cs typeface="Arial"/>
              </a:rPr>
              <a:t>два</a:t>
            </a:r>
            <a:r>
              <a:rPr dirty="0" sz="13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353535"/>
                </a:solidFill>
                <a:latin typeface="Arial"/>
                <a:cs typeface="Arial"/>
              </a:rPr>
              <a:t>раза</a:t>
            </a:r>
            <a:endParaRPr sz="1350">
              <a:latin typeface="Arial"/>
              <a:cs typeface="Arial"/>
            </a:endParaRPr>
          </a:p>
          <a:p>
            <a:pPr marL="269875">
              <a:lnSpc>
                <a:spcPct val="100000"/>
              </a:lnSpc>
              <a:spcBef>
                <a:spcPts val="40"/>
              </a:spcBef>
            </a:pP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и</a:t>
            </a:r>
            <a:r>
              <a:rPr dirty="0" sz="130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более</a:t>
            </a:r>
            <a:r>
              <a:rPr dirty="0" sz="130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от</a:t>
            </a:r>
            <a:r>
              <a:rPr dirty="0" sz="130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нормы);</a:t>
            </a:r>
            <a:endParaRPr sz="1300">
              <a:latin typeface="Arial"/>
              <a:cs typeface="Arial"/>
            </a:endParaRPr>
          </a:p>
          <a:p>
            <a:pPr algn="just" marL="269875" marR="780415" indent="-219075">
              <a:lnSpc>
                <a:spcPct val="103200"/>
              </a:lnSpc>
              <a:spcBef>
                <a:spcPts val="575"/>
              </a:spcBef>
              <a:buClr>
                <a:srgbClr val="D20001"/>
              </a:buClr>
              <a:buFont typeface="Wingdings"/>
              <a:buChar char=""/>
              <a:tabLst>
                <a:tab pos="270510" algn="l"/>
              </a:tabLst>
            </a:pPr>
            <a:r>
              <a:rPr dirty="0" sz="1300" spc="15" b="1">
                <a:solidFill>
                  <a:srgbClr val="353535"/>
                </a:solidFill>
                <a:latin typeface="Arial"/>
                <a:cs typeface="Arial"/>
              </a:rPr>
              <a:t>Коагулопатия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(число тромбоцитов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&lt; 100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тыс./мкл </a:t>
            </a:r>
            <a:r>
              <a:rPr dirty="0" sz="1300" spc="-3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или их снижение на </a:t>
            </a:r>
            <a:r>
              <a:rPr dirty="0" sz="1300" spc="25">
                <a:solidFill>
                  <a:srgbClr val="353535"/>
                </a:solidFill>
                <a:latin typeface="Arial"/>
                <a:cs typeface="Arial"/>
              </a:rPr>
              <a:t>50%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от наивысшего значения </a:t>
            </a:r>
            <a:r>
              <a:rPr dirty="0" sz="1300" spc="-3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течение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 3-х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дней).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</a:pPr>
            <a:r>
              <a:rPr dirty="0" sz="1350" spc="-10">
                <a:solidFill>
                  <a:srgbClr val="8F8F8F"/>
                </a:solidFill>
                <a:latin typeface="Arial"/>
                <a:cs typeface="Arial"/>
              </a:rPr>
              <a:t>8</a:t>
            </a:r>
            <a:endParaRPr sz="1350">
              <a:latin typeface="Arial"/>
              <a:cs typeface="Arial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425488" y="1061529"/>
            <a:ext cx="265430" cy="4947285"/>
            <a:chOff x="425488" y="1061529"/>
            <a:chExt cx="265430" cy="4947285"/>
          </a:xfrm>
        </p:grpSpPr>
        <p:sp>
          <p:nvSpPr>
            <p:cNvPr id="14" name="object 14" descr=""/>
            <p:cNvSpPr/>
            <p:nvPr/>
          </p:nvSpPr>
          <p:spPr>
            <a:xfrm>
              <a:off x="437553" y="1073594"/>
              <a:ext cx="0" cy="4899025"/>
            </a:xfrm>
            <a:custGeom>
              <a:avLst/>
              <a:gdLst/>
              <a:ahLst/>
              <a:cxnLst/>
              <a:rect l="l" t="t" r="r" b="b"/>
              <a:pathLst>
                <a:path w="0" h="4899025">
                  <a:moveTo>
                    <a:pt x="0" y="0"/>
                  </a:moveTo>
                  <a:lnTo>
                    <a:pt x="0" y="4898974"/>
                  </a:lnTo>
                </a:path>
              </a:pathLst>
            </a:custGeom>
            <a:ln w="24093">
              <a:solidFill>
                <a:srgbClr val="D20001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7553" y="1425867"/>
              <a:ext cx="251815" cy="72288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7553" y="2582367"/>
              <a:ext cx="251815" cy="72275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8988" y="3769474"/>
              <a:ext cx="251828" cy="72275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6816" y="4942725"/>
              <a:ext cx="251815" cy="72288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36816" y="5936411"/>
              <a:ext cx="251815" cy="72275"/>
            </a:xfrm>
            <a:prstGeom prst="rect">
              <a:avLst/>
            </a:prstGeom>
          </p:spPr>
        </p:pic>
      </p:grpSp>
      <p:sp>
        <p:nvSpPr>
          <p:cNvPr id="20" name="object 20" descr=""/>
          <p:cNvSpPr txBox="1"/>
          <p:nvPr/>
        </p:nvSpPr>
        <p:spPr>
          <a:xfrm>
            <a:off x="731410" y="1290716"/>
            <a:ext cx="4498975" cy="6040755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700" spc="10" b="1">
                <a:solidFill>
                  <a:srgbClr val="353535"/>
                </a:solidFill>
                <a:latin typeface="Arial"/>
                <a:cs typeface="Arial"/>
              </a:rPr>
              <a:t>Инфузионная</a:t>
            </a:r>
            <a:r>
              <a:rPr dirty="0" sz="1700" spc="-30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5" b="1">
                <a:solidFill>
                  <a:srgbClr val="353535"/>
                </a:solidFill>
                <a:latin typeface="Arial"/>
                <a:cs typeface="Arial"/>
              </a:rPr>
              <a:t>терапия</a:t>
            </a:r>
            <a:endParaRPr sz="1700">
              <a:latin typeface="Arial"/>
              <a:cs typeface="Arial"/>
            </a:endParaRPr>
          </a:p>
          <a:p>
            <a:pPr marL="12700" marR="156210">
              <a:lnSpc>
                <a:spcPts val="1450"/>
              </a:lnSpc>
              <a:spcBef>
                <a:spcPts val="325"/>
              </a:spcBef>
            </a:pP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Гипотонические кристаллоидные растворы,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растворы </a:t>
            </a:r>
            <a:r>
              <a:rPr dirty="0" sz="1300" spc="2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353535"/>
                </a:solidFill>
                <a:latin typeface="Arial"/>
                <a:cs typeface="Arial"/>
              </a:rPr>
              <a:t>на</a:t>
            </a:r>
            <a:r>
              <a:rPr dirty="0" sz="135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353535"/>
                </a:solidFill>
                <a:latin typeface="Arial"/>
                <a:cs typeface="Arial"/>
              </a:rPr>
              <a:t>основе крахмала</a:t>
            </a:r>
            <a:r>
              <a:rPr dirty="0" sz="135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353535"/>
                </a:solidFill>
                <a:latin typeface="Arial"/>
                <a:cs typeface="Arial"/>
              </a:rPr>
              <a:t>не рекомендуются</a:t>
            </a:r>
            <a:r>
              <a:rPr dirty="0" sz="135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50" spc="-5">
                <a:solidFill>
                  <a:srgbClr val="353535"/>
                </a:solidFill>
                <a:latin typeface="Arial"/>
                <a:cs typeface="Arial"/>
              </a:rPr>
              <a:t>к</a:t>
            </a:r>
            <a:r>
              <a:rPr dirty="0" sz="1350" spc="-10">
                <a:solidFill>
                  <a:srgbClr val="353535"/>
                </a:solidFill>
                <a:latin typeface="Arial"/>
                <a:cs typeface="Arial"/>
              </a:rPr>
              <a:t> применению.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ts val="1365"/>
              </a:lnSpc>
            </a:pP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Необходимо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вести</a:t>
            </a:r>
            <a:r>
              <a:rPr dirty="0" sz="13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пациентов</a:t>
            </a:r>
            <a:r>
              <a:rPr dirty="0" sz="13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нулевом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ts val="1505"/>
              </a:lnSpc>
            </a:pP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или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небольшом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отрицательном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балансе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1700" spc="15" b="1">
                <a:solidFill>
                  <a:srgbClr val="353535"/>
                </a:solidFill>
                <a:latin typeface="Arial"/>
                <a:cs typeface="Arial"/>
              </a:rPr>
              <a:t>НИВЛ</a:t>
            </a:r>
            <a:endParaRPr sz="1700">
              <a:latin typeface="Arial"/>
              <a:cs typeface="Arial"/>
            </a:endParaRPr>
          </a:p>
          <a:p>
            <a:pPr marL="12700" marR="142875">
              <a:lnSpc>
                <a:spcPts val="1450"/>
              </a:lnSpc>
              <a:spcBef>
                <a:spcPts val="320"/>
              </a:spcBef>
            </a:pP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При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отсутствии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эффекта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от первичной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респираторной </a:t>
            </a:r>
            <a:r>
              <a:rPr dirty="0" sz="1300" spc="-3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терапии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–оксигенотерапии, начальной тактикой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353535"/>
                </a:solidFill>
                <a:latin typeface="Arial"/>
                <a:cs typeface="Arial"/>
              </a:rPr>
              <a:t>допускается НИВЛ; альтернативной </a:t>
            </a:r>
            <a:r>
              <a:rPr dirty="0" sz="1350" spc="-15">
                <a:solidFill>
                  <a:srgbClr val="353535"/>
                </a:solidFill>
                <a:latin typeface="Arial"/>
                <a:cs typeface="Arial"/>
              </a:rPr>
              <a:t>НИВЛ </a:t>
            </a:r>
            <a:r>
              <a:rPr dirty="0" sz="1350" spc="-5">
                <a:solidFill>
                  <a:srgbClr val="353535"/>
                </a:solidFill>
                <a:latin typeface="Arial"/>
                <a:cs typeface="Arial"/>
              </a:rPr>
              <a:t>также </a:t>
            </a:r>
            <a:r>
              <a:rPr dirty="0" sz="13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может</a:t>
            </a:r>
            <a:r>
              <a:rPr dirty="0" sz="13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служить</a:t>
            </a:r>
            <a:r>
              <a:rPr dirty="0" sz="13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высокоскоростной</a:t>
            </a:r>
            <a:r>
              <a:rPr dirty="0" sz="13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назальный</a:t>
            </a:r>
            <a:r>
              <a:rPr dirty="0" sz="13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поток</a:t>
            </a:r>
            <a:endParaRPr sz="13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1125"/>
              </a:spcBef>
            </a:pPr>
            <a:r>
              <a:rPr dirty="0" sz="1700" spc="10" b="1">
                <a:solidFill>
                  <a:srgbClr val="353535"/>
                </a:solidFill>
                <a:latin typeface="Arial"/>
                <a:cs typeface="Arial"/>
              </a:rPr>
              <a:t>ИВЛ</a:t>
            </a:r>
            <a:endParaRPr sz="1700">
              <a:latin typeface="Arial"/>
              <a:cs typeface="Arial"/>
            </a:endParaRPr>
          </a:p>
          <a:p>
            <a:pPr marL="13970" marR="977265">
              <a:lnSpc>
                <a:spcPts val="1450"/>
              </a:lnSpc>
              <a:spcBef>
                <a:spcPts val="320"/>
              </a:spcBef>
            </a:pP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Проводится при неэффективности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НИВЛ—- </a:t>
            </a:r>
            <a:r>
              <a:rPr dirty="0" sz="1300" spc="-3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гипоксемии,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метаболическом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ацидозе</a:t>
            </a:r>
            <a:endParaRPr sz="1300">
              <a:latin typeface="Arial"/>
              <a:cs typeface="Arial"/>
            </a:endParaRPr>
          </a:p>
          <a:p>
            <a:pPr marL="13970">
              <a:lnSpc>
                <a:spcPts val="1360"/>
              </a:lnSpc>
            </a:pP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или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отсутствии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увеличения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индекса PaO2/FiO2</a:t>
            </a:r>
            <a:endParaRPr sz="1300">
              <a:latin typeface="Arial"/>
              <a:cs typeface="Arial"/>
            </a:endParaRPr>
          </a:p>
          <a:p>
            <a:pPr marL="13970">
              <a:lnSpc>
                <a:spcPts val="1505"/>
              </a:lnSpc>
            </a:pP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течение</a:t>
            </a:r>
            <a:r>
              <a:rPr dirty="0" sz="1300" spc="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2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часов,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высокой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работе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дыхания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1700" spc="10" b="1">
                <a:solidFill>
                  <a:srgbClr val="353535"/>
                </a:solidFill>
                <a:latin typeface="Arial"/>
                <a:cs typeface="Arial"/>
              </a:rPr>
              <a:t>ЭКМО</a:t>
            </a:r>
            <a:endParaRPr sz="1700">
              <a:latin typeface="Arial"/>
              <a:cs typeface="Arial"/>
            </a:endParaRPr>
          </a:p>
          <a:p>
            <a:pPr marL="12700" marR="666115">
              <a:lnSpc>
                <a:spcPts val="1450"/>
              </a:lnSpc>
              <a:spcBef>
                <a:spcPts val="320"/>
              </a:spcBef>
            </a:pP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Основным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показанием является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ОРДС средней </a:t>
            </a:r>
            <a:r>
              <a:rPr dirty="0" sz="1300" spc="-3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тяжести и тяжелого течения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с длительностью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проведения</a:t>
            </a:r>
            <a:r>
              <a:rPr dirty="0" sz="13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любой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ИВЛ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не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более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5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суток.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 sz="1700" spc="5" b="1">
                <a:solidFill>
                  <a:srgbClr val="353535"/>
                </a:solidFill>
                <a:latin typeface="Arial"/>
                <a:cs typeface="Arial"/>
              </a:rPr>
              <a:t>Септический</a:t>
            </a:r>
            <a:r>
              <a:rPr dirty="0" sz="1700" spc="-20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700" spc="10" b="1">
                <a:solidFill>
                  <a:srgbClr val="353535"/>
                </a:solidFill>
                <a:latin typeface="Arial"/>
                <a:cs typeface="Arial"/>
              </a:rPr>
              <a:t>шок</a:t>
            </a:r>
            <a:endParaRPr sz="1700">
              <a:latin typeface="Arial"/>
              <a:cs typeface="Arial"/>
            </a:endParaRPr>
          </a:p>
          <a:p>
            <a:pPr marL="12700" marR="5080">
              <a:lnSpc>
                <a:spcPts val="1450"/>
              </a:lnSpc>
              <a:spcBef>
                <a:spcPts val="325"/>
              </a:spcBef>
            </a:pP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Незамедлительная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внутривенная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инфузионная терапия </a:t>
            </a:r>
            <a:r>
              <a:rPr dirty="0" sz="1300" spc="-3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кристаллоидными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353535"/>
                </a:solidFill>
                <a:latin typeface="Arial"/>
                <a:cs typeface="Arial"/>
              </a:rPr>
              <a:t>растворами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(30</a:t>
            </a:r>
            <a:r>
              <a:rPr dirty="0" sz="1300" spc="10">
                <a:solidFill>
                  <a:srgbClr val="353535"/>
                </a:solidFill>
                <a:latin typeface="Arial"/>
                <a:cs typeface="Arial"/>
              </a:rPr>
              <a:t> мл/кг,</a:t>
            </a:r>
            <a:r>
              <a:rPr dirty="0" sz="13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353535"/>
                </a:solidFill>
                <a:latin typeface="Arial"/>
                <a:cs typeface="Arial"/>
              </a:rPr>
              <a:t>инфузия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ts val="1425"/>
              </a:lnSpc>
            </a:pPr>
            <a:r>
              <a:rPr dirty="0" sz="1350" spc="-10">
                <a:solidFill>
                  <a:srgbClr val="353535"/>
                </a:solidFill>
                <a:latin typeface="Arial"/>
                <a:cs typeface="Arial"/>
              </a:rPr>
              <a:t>1 литра</a:t>
            </a:r>
            <a:r>
              <a:rPr dirty="0" sz="13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353535"/>
                </a:solidFill>
                <a:latin typeface="Arial"/>
                <a:cs typeface="Arial"/>
              </a:rPr>
              <a:t>раствора </a:t>
            </a:r>
            <a:r>
              <a:rPr dirty="0" sz="1350" spc="-5">
                <a:solidFill>
                  <a:srgbClr val="353535"/>
                </a:solidFill>
                <a:latin typeface="Arial"/>
                <a:cs typeface="Arial"/>
              </a:rPr>
              <a:t>в </a:t>
            </a:r>
            <a:r>
              <a:rPr dirty="0" sz="1350" spc="-10">
                <a:solidFill>
                  <a:srgbClr val="353535"/>
                </a:solidFill>
                <a:latin typeface="Arial"/>
                <a:cs typeface="Arial"/>
              </a:rPr>
              <a:t>течение</a:t>
            </a:r>
            <a:r>
              <a:rPr dirty="0" sz="13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353535"/>
                </a:solidFill>
                <a:latin typeface="Arial"/>
                <a:cs typeface="Arial"/>
              </a:rPr>
              <a:t>30</a:t>
            </a:r>
            <a:r>
              <a:rPr dirty="0" sz="13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353535"/>
                </a:solidFill>
                <a:latin typeface="Arial"/>
                <a:cs typeface="Arial"/>
              </a:rPr>
              <a:t>мин.</a:t>
            </a:r>
            <a:r>
              <a:rPr dirty="0" sz="135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353535"/>
                </a:solidFill>
                <a:latin typeface="Arial"/>
                <a:cs typeface="Arial"/>
              </a:rPr>
              <a:t>или</a:t>
            </a:r>
            <a:r>
              <a:rPr dirty="0" sz="13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353535"/>
                </a:solidFill>
                <a:latin typeface="Arial"/>
                <a:cs typeface="Arial"/>
              </a:rPr>
              <a:t>ранее)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</a:pPr>
            <a:r>
              <a:rPr dirty="0" sz="950">
                <a:solidFill>
                  <a:srgbClr val="353535"/>
                </a:solidFill>
                <a:latin typeface="Arial"/>
                <a:cs typeface="Arial"/>
              </a:rPr>
              <a:t>НИВЛ</a:t>
            </a:r>
            <a:r>
              <a:rPr dirty="0" sz="95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–неинвазивная</a:t>
            </a:r>
            <a:r>
              <a:rPr dirty="0" sz="950" spc="-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искусственная</a:t>
            </a:r>
            <a:r>
              <a:rPr dirty="0" sz="950" spc="-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вентиляция легких</a:t>
            </a:r>
            <a:r>
              <a:rPr dirty="0" sz="950" spc="-1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(ИВЛ)</a:t>
            </a:r>
            <a:endParaRPr sz="950">
              <a:latin typeface="Arial"/>
              <a:cs typeface="Arial"/>
            </a:endParaRPr>
          </a:p>
          <a:p>
            <a:pPr marL="13970" marR="1383030">
              <a:lnSpc>
                <a:spcPct val="100000"/>
              </a:lnSpc>
              <a:spcBef>
                <a:spcPts val="10"/>
              </a:spcBef>
            </a:pPr>
            <a:r>
              <a:rPr dirty="0" sz="950">
                <a:solidFill>
                  <a:srgbClr val="353535"/>
                </a:solidFill>
                <a:latin typeface="Arial"/>
                <a:cs typeface="Arial"/>
              </a:rPr>
              <a:t>ЭКМО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–экстракорпоральная мембранная оксигенация </a:t>
            </a:r>
            <a:r>
              <a:rPr dirty="0" sz="950" spc="-25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353535"/>
                </a:solidFill>
                <a:latin typeface="Arial"/>
                <a:cs typeface="Arial"/>
              </a:rPr>
              <a:t>ОРДС</a:t>
            </a:r>
            <a:r>
              <a:rPr dirty="0" sz="95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565656"/>
                </a:solidFill>
                <a:latin typeface="Arial"/>
                <a:cs typeface="Arial"/>
              </a:rPr>
              <a:t>–острый респираторный дистресс-синдром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 descr=""/>
          <p:cNvSpPr/>
          <p:nvPr/>
        </p:nvSpPr>
        <p:spPr>
          <a:xfrm>
            <a:off x="736498" y="6837362"/>
            <a:ext cx="1308100" cy="0"/>
          </a:xfrm>
          <a:custGeom>
            <a:avLst/>
            <a:gdLst/>
            <a:ahLst/>
            <a:cxnLst/>
            <a:rect l="l" t="t" r="r" b="b"/>
            <a:pathLst>
              <a:path w="1308100" h="0">
                <a:moveTo>
                  <a:pt x="1307655" y="0"/>
                </a:moveTo>
                <a:lnTo>
                  <a:pt x="0" y="0"/>
                </a:lnTo>
              </a:path>
            </a:pathLst>
          </a:custGeom>
          <a:ln w="584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05727" y="167932"/>
            <a:ext cx="4389755" cy="1268730"/>
            <a:chOff x="205727" y="167932"/>
            <a:chExt cx="4389755" cy="1268730"/>
          </a:xfrm>
        </p:grpSpPr>
        <p:sp>
          <p:nvSpPr>
            <p:cNvPr id="3" name="object 3" descr=""/>
            <p:cNvSpPr/>
            <p:nvPr/>
          </p:nvSpPr>
          <p:spPr>
            <a:xfrm>
              <a:off x="428028" y="1073594"/>
              <a:ext cx="4162425" cy="0"/>
            </a:xfrm>
            <a:custGeom>
              <a:avLst/>
              <a:gdLst/>
              <a:ahLst/>
              <a:cxnLst/>
              <a:rect l="l" t="t" r="r" b="b"/>
              <a:pathLst>
                <a:path w="4162425" h="0">
                  <a:moveTo>
                    <a:pt x="0" y="0"/>
                  </a:moveTo>
                  <a:lnTo>
                    <a:pt x="4162272" y="0"/>
                  </a:lnTo>
                </a:path>
              </a:pathLst>
            </a:custGeom>
            <a:ln w="9491">
              <a:solidFill>
                <a:srgbClr val="56565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427685" y="1058659"/>
              <a:ext cx="1564005" cy="0"/>
            </a:xfrm>
            <a:custGeom>
              <a:avLst/>
              <a:gdLst/>
              <a:ahLst/>
              <a:cxnLst/>
              <a:rect l="l" t="t" r="r" b="b"/>
              <a:pathLst>
                <a:path w="1564005" h="0">
                  <a:moveTo>
                    <a:pt x="0" y="0"/>
                  </a:moveTo>
                  <a:lnTo>
                    <a:pt x="1563636" y="0"/>
                  </a:lnTo>
                </a:path>
              </a:pathLst>
            </a:custGeom>
            <a:ln w="35044">
              <a:solidFill>
                <a:srgbClr val="D2000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56801" y="167922"/>
            <a:ext cx="685560" cy="777949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6504" y="260781"/>
            <a:ext cx="6228715" cy="6915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620"/>
              </a:lnSpc>
              <a:spcBef>
                <a:spcPts val="100"/>
              </a:spcBef>
              <a:tabLst>
                <a:tab pos="763270" algn="l"/>
              </a:tabLst>
            </a:pPr>
            <a:r>
              <a:rPr dirty="0" baseline="5847" sz="2850"/>
              <a:t>п.4.6.	</a:t>
            </a:r>
            <a:r>
              <a:rPr dirty="0" sz="2300" spc="-5"/>
              <a:t>Специфика</a:t>
            </a:r>
            <a:r>
              <a:rPr dirty="0" sz="2300" spc="-30"/>
              <a:t> </a:t>
            </a:r>
            <a:r>
              <a:rPr dirty="0" sz="2300" spc="-5"/>
              <a:t>лечения</a:t>
            </a:r>
            <a:r>
              <a:rPr dirty="0" sz="2300" spc="-25"/>
              <a:t> </a:t>
            </a:r>
            <a:r>
              <a:rPr dirty="0" sz="2300" spc="-5"/>
              <a:t>COVID-19</a:t>
            </a:r>
            <a:endParaRPr sz="2300"/>
          </a:p>
          <a:p>
            <a:pPr marL="763270">
              <a:lnSpc>
                <a:spcPts val="2620"/>
              </a:lnSpc>
            </a:pPr>
            <a:r>
              <a:rPr dirty="0">
                <a:solidFill>
                  <a:srgbClr val="D20001"/>
                </a:solidFill>
              </a:rPr>
              <a:t>у</a:t>
            </a:r>
            <a:r>
              <a:rPr dirty="0" spc="-20">
                <a:solidFill>
                  <a:srgbClr val="D20001"/>
                </a:solidFill>
              </a:rPr>
              <a:t> </a:t>
            </a:r>
            <a:r>
              <a:rPr dirty="0" spc="-10">
                <a:solidFill>
                  <a:srgbClr val="D20001"/>
                </a:solidFill>
              </a:rPr>
              <a:t>беременных,</a:t>
            </a:r>
            <a:r>
              <a:rPr dirty="0" spc="-20">
                <a:solidFill>
                  <a:srgbClr val="D20001"/>
                </a:solidFill>
              </a:rPr>
              <a:t> </a:t>
            </a:r>
            <a:r>
              <a:rPr dirty="0" spc="-5">
                <a:solidFill>
                  <a:srgbClr val="D20001"/>
                </a:solidFill>
              </a:rPr>
              <a:t>рожениц</a:t>
            </a:r>
            <a:r>
              <a:rPr dirty="0" spc="-15">
                <a:solidFill>
                  <a:srgbClr val="D20001"/>
                </a:solidFill>
              </a:rPr>
              <a:t> </a:t>
            </a:r>
            <a:r>
              <a:rPr dirty="0">
                <a:solidFill>
                  <a:srgbClr val="D20001"/>
                </a:solidFill>
              </a:rPr>
              <a:t>и</a:t>
            </a:r>
            <a:r>
              <a:rPr dirty="0" spc="-15">
                <a:solidFill>
                  <a:srgbClr val="D20001"/>
                </a:solidFill>
              </a:rPr>
              <a:t> </a:t>
            </a:r>
            <a:r>
              <a:rPr dirty="0" spc="-5">
                <a:solidFill>
                  <a:srgbClr val="D20001"/>
                </a:solidFill>
              </a:rPr>
              <a:t>родильниц</a:t>
            </a:r>
          </a:p>
        </p:txBody>
      </p:sp>
      <p:sp>
        <p:nvSpPr>
          <p:cNvPr id="7" name="object 7" descr=""/>
          <p:cNvSpPr/>
          <p:nvPr/>
        </p:nvSpPr>
        <p:spPr>
          <a:xfrm>
            <a:off x="320332" y="5339905"/>
            <a:ext cx="3474085" cy="1217930"/>
          </a:xfrm>
          <a:custGeom>
            <a:avLst/>
            <a:gdLst/>
            <a:ahLst/>
            <a:cxnLst/>
            <a:rect l="l" t="t" r="r" b="b"/>
            <a:pathLst>
              <a:path w="3474085" h="1217929">
                <a:moveTo>
                  <a:pt x="3417290" y="1217803"/>
                </a:moveTo>
                <a:lnTo>
                  <a:pt x="56553" y="1217803"/>
                </a:lnTo>
                <a:lnTo>
                  <a:pt x="34552" y="1213362"/>
                </a:lnTo>
                <a:lnTo>
                  <a:pt x="16575" y="1201253"/>
                </a:lnTo>
                <a:lnTo>
                  <a:pt x="4448" y="1183293"/>
                </a:lnTo>
                <a:lnTo>
                  <a:pt x="0" y="1161300"/>
                </a:lnTo>
                <a:lnTo>
                  <a:pt x="0" y="56553"/>
                </a:lnTo>
                <a:lnTo>
                  <a:pt x="4448" y="34552"/>
                </a:lnTo>
                <a:lnTo>
                  <a:pt x="16575" y="16575"/>
                </a:lnTo>
                <a:lnTo>
                  <a:pt x="34552" y="4448"/>
                </a:lnTo>
                <a:lnTo>
                  <a:pt x="56553" y="0"/>
                </a:lnTo>
                <a:lnTo>
                  <a:pt x="3417290" y="0"/>
                </a:lnTo>
                <a:lnTo>
                  <a:pt x="3439283" y="4448"/>
                </a:lnTo>
                <a:lnTo>
                  <a:pt x="3457243" y="16575"/>
                </a:lnTo>
                <a:lnTo>
                  <a:pt x="3469352" y="34552"/>
                </a:lnTo>
                <a:lnTo>
                  <a:pt x="3473792" y="56553"/>
                </a:lnTo>
                <a:lnTo>
                  <a:pt x="3473792" y="1161300"/>
                </a:lnTo>
                <a:lnTo>
                  <a:pt x="3469352" y="1183293"/>
                </a:lnTo>
                <a:lnTo>
                  <a:pt x="3457243" y="1201253"/>
                </a:lnTo>
                <a:lnTo>
                  <a:pt x="3439283" y="1213362"/>
                </a:lnTo>
                <a:lnTo>
                  <a:pt x="3417290" y="1217803"/>
                </a:lnTo>
                <a:close/>
              </a:path>
            </a:pathLst>
          </a:custGeom>
          <a:solidFill>
            <a:srgbClr val="FF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431328" y="1528959"/>
            <a:ext cx="3235960" cy="347345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900" b="1">
                <a:solidFill>
                  <a:srgbClr val="353535"/>
                </a:solidFill>
                <a:latin typeface="Arial"/>
                <a:cs typeface="Arial"/>
              </a:rPr>
              <a:t>Этиотропное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dirty="0" sz="1450" spc="20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4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настоящее</a:t>
            </a:r>
            <a:r>
              <a:rPr dirty="0" sz="14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время</a:t>
            </a:r>
            <a:r>
              <a:rPr dirty="0" sz="14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не</a:t>
            </a:r>
            <a:r>
              <a:rPr dirty="0" sz="14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разработано.</a:t>
            </a:r>
            <a:endParaRPr sz="1450">
              <a:latin typeface="Arial"/>
              <a:cs typeface="Arial"/>
            </a:endParaRPr>
          </a:p>
          <a:p>
            <a:pPr marL="12700" marR="343535">
              <a:lnSpc>
                <a:spcPct val="102400"/>
              </a:lnSpc>
              <a:spcBef>
                <a:spcPts val="1155"/>
              </a:spcBef>
            </a:pPr>
            <a:r>
              <a:rPr dirty="0" sz="1450" spc="20">
                <a:solidFill>
                  <a:srgbClr val="353535"/>
                </a:solidFill>
                <a:latin typeface="Arial"/>
                <a:cs typeface="Arial"/>
              </a:rPr>
              <a:t>В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качестве этиотропной терапии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возможно назначение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противовирусных</a:t>
            </a:r>
            <a:r>
              <a:rPr dirty="0" sz="14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препаратов</a:t>
            </a:r>
            <a:endParaRPr sz="1450">
              <a:latin typeface="Arial"/>
              <a:cs typeface="Arial"/>
            </a:endParaRPr>
          </a:p>
          <a:p>
            <a:pPr algn="just" marL="12700" marR="61594">
              <a:lnSpc>
                <a:spcPct val="102400"/>
              </a:lnSpc>
            </a:pP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с учетом их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эффективности против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нового коронавируса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по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жизненным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показаниям.</a:t>
            </a:r>
            <a:endParaRPr sz="1450">
              <a:latin typeface="Arial"/>
              <a:cs typeface="Arial"/>
            </a:endParaRPr>
          </a:p>
          <a:p>
            <a:pPr marL="12700" marR="332740">
              <a:lnSpc>
                <a:spcPct val="102400"/>
              </a:lnSpc>
              <a:spcBef>
                <a:spcPts val="1150"/>
              </a:spcBef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Назначение препаратов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лопинавир+ритонавир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возможно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в случае,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когда предполагаемая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польза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для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матери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превосходит </a:t>
            </a:r>
            <a:r>
              <a:rPr dirty="0" sz="145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потенциальный</a:t>
            </a:r>
            <a:r>
              <a:rPr dirty="0" sz="14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риск</a:t>
            </a:r>
            <a:r>
              <a:rPr dirty="0" sz="14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для</a:t>
            </a:r>
            <a:r>
              <a:rPr dirty="0" sz="14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плода</a:t>
            </a:r>
            <a:endParaRPr sz="145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31328" y="5458619"/>
            <a:ext cx="3048000" cy="9607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95"/>
              </a:spcBef>
            </a:pP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Рибавирин </a:t>
            </a: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и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рекомбинантный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интерферон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бета-1b </a:t>
            </a:r>
            <a:r>
              <a:rPr dirty="0" sz="150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 b="1">
                <a:solidFill>
                  <a:srgbClr val="353535"/>
                </a:solidFill>
                <a:latin typeface="Arial"/>
                <a:cs typeface="Arial"/>
              </a:rPr>
              <a:t>противопоказаны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к применению </a:t>
            </a:r>
            <a:r>
              <a:rPr dirty="0" sz="1500" spc="-40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во</a:t>
            </a:r>
            <a:r>
              <a:rPr dirty="0" sz="150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5">
                <a:solidFill>
                  <a:srgbClr val="353535"/>
                </a:solidFill>
                <a:latin typeface="Arial"/>
                <a:cs typeface="Arial"/>
              </a:rPr>
              <a:t>время</a:t>
            </a:r>
            <a:r>
              <a:rPr dirty="0" sz="150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353535"/>
                </a:solidFill>
                <a:latin typeface="Arial"/>
                <a:cs typeface="Arial"/>
              </a:rPr>
              <a:t>беременности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3913136" y="1412722"/>
            <a:ext cx="3134360" cy="5145405"/>
          </a:xfrm>
          <a:custGeom>
            <a:avLst/>
            <a:gdLst/>
            <a:ahLst/>
            <a:cxnLst/>
            <a:rect l="l" t="t" r="r" b="b"/>
            <a:pathLst>
              <a:path w="3134359" h="5145405">
                <a:moveTo>
                  <a:pt x="2988868" y="5144985"/>
                </a:moveTo>
                <a:lnTo>
                  <a:pt x="145503" y="5144985"/>
                </a:lnTo>
                <a:lnTo>
                  <a:pt x="99511" y="5137573"/>
                </a:lnTo>
                <a:lnTo>
                  <a:pt x="59568" y="5116931"/>
                </a:lnTo>
                <a:lnTo>
                  <a:pt x="28072" y="5085450"/>
                </a:lnTo>
                <a:lnTo>
                  <a:pt x="7417" y="5045520"/>
                </a:lnTo>
                <a:lnTo>
                  <a:pt x="0" y="4999532"/>
                </a:lnTo>
                <a:lnTo>
                  <a:pt x="0" y="145503"/>
                </a:lnTo>
                <a:lnTo>
                  <a:pt x="7417" y="99491"/>
                </a:lnTo>
                <a:lnTo>
                  <a:pt x="28072" y="59546"/>
                </a:lnTo>
                <a:lnTo>
                  <a:pt x="59568" y="28057"/>
                </a:lnTo>
                <a:lnTo>
                  <a:pt x="99511" y="7412"/>
                </a:lnTo>
                <a:lnTo>
                  <a:pt x="145503" y="0"/>
                </a:lnTo>
                <a:lnTo>
                  <a:pt x="2988868" y="0"/>
                </a:lnTo>
                <a:lnTo>
                  <a:pt x="3034856" y="7412"/>
                </a:lnTo>
                <a:lnTo>
                  <a:pt x="3074786" y="28057"/>
                </a:lnTo>
                <a:lnTo>
                  <a:pt x="3106267" y="59546"/>
                </a:lnTo>
                <a:lnTo>
                  <a:pt x="3126909" y="99491"/>
                </a:lnTo>
                <a:lnTo>
                  <a:pt x="3134321" y="145503"/>
                </a:lnTo>
                <a:lnTo>
                  <a:pt x="3134321" y="4999532"/>
                </a:lnTo>
                <a:lnTo>
                  <a:pt x="3126909" y="5045520"/>
                </a:lnTo>
                <a:lnTo>
                  <a:pt x="3106267" y="5085450"/>
                </a:lnTo>
                <a:lnTo>
                  <a:pt x="3074786" y="5116931"/>
                </a:lnTo>
                <a:lnTo>
                  <a:pt x="3034856" y="5137573"/>
                </a:lnTo>
                <a:lnTo>
                  <a:pt x="2988868" y="5144985"/>
                </a:lnTo>
                <a:close/>
              </a:path>
            </a:pathLst>
          </a:custGeom>
          <a:solidFill>
            <a:srgbClr val="DFE9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4090584" y="1430808"/>
            <a:ext cx="2709545" cy="244157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900" b="1">
                <a:solidFill>
                  <a:srgbClr val="353535"/>
                </a:solidFill>
                <a:latin typeface="Arial"/>
                <a:cs typeface="Arial"/>
              </a:rPr>
              <a:t>Патогенетическое</a:t>
            </a:r>
            <a:endParaRPr sz="1900">
              <a:latin typeface="Arial"/>
              <a:cs typeface="Arial"/>
            </a:endParaRPr>
          </a:p>
          <a:p>
            <a:pPr marL="200025" marR="5080" indent="-187960">
              <a:lnSpc>
                <a:spcPct val="102499"/>
              </a:lnSpc>
              <a:spcBef>
                <a:spcPts val="1115"/>
              </a:spcBef>
              <a:buClr>
                <a:srgbClr val="00A450"/>
              </a:buClr>
              <a:buSzPct val="127586"/>
              <a:buChar char="•"/>
              <a:tabLst>
                <a:tab pos="200660" algn="l"/>
              </a:tabLst>
            </a:pP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Жаропонижающим </a:t>
            </a:r>
            <a:r>
              <a:rPr dirty="0" sz="145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препаратом первого выбора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является</a:t>
            </a:r>
            <a:r>
              <a:rPr dirty="0" sz="14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парацетамол;</a:t>
            </a:r>
            <a:endParaRPr sz="1450">
              <a:latin typeface="Arial"/>
              <a:cs typeface="Arial"/>
            </a:endParaRPr>
          </a:p>
          <a:p>
            <a:pPr marL="200025" marR="180340" indent="-187960">
              <a:lnSpc>
                <a:spcPct val="102400"/>
              </a:lnSpc>
              <a:spcBef>
                <a:spcPts val="575"/>
              </a:spcBef>
              <a:buClr>
                <a:srgbClr val="00A450"/>
              </a:buClr>
              <a:buSzPct val="127586"/>
              <a:buChar char="•"/>
              <a:tabLst>
                <a:tab pos="200660" algn="l"/>
              </a:tabLst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ВI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и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IIтриместрах может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быть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назначен ибупрофен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и</a:t>
            </a:r>
            <a:r>
              <a:rPr dirty="0" sz="14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или</a:t>
            </a:r>
            <a:r>
              <a:rPr dirty="0" sz="14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целекоксиб</a:t>
            </a:r>
            <a:endParaRPr sz="1450">
              <a:latin typeface="Arial"/>
              <a:cs typeface="Arial"/>
            </a:endParaRPr>
          </a:p>
          <a:p>
            <a:pPr marL="200025">
              <a:lnSpc>
                <a:spcPct val="100000"/>
              </a:lnSpc>
              <a:spcBef>
                <a:spcPts val="45"/>
              </a:spcBef>
            </a:pPr>
            <a:r>
              <a:rPr dirty="0" sz="1450" spc="10">
                <a:solidFill>
                  <a:srgbClr val="565656"/>
                </a:solidFill>
                <a:latin typeface="Arial"/>
                <a:cs typeface="Arial"/>
              </a:rPr>
              <a:t>(но</a:t>
            </a:r>
            <a:r>
              <a:rPr dirty="0" sz="1450" spc="-4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565656"/>
                </a:solidFill>
                <a:latin typeface="Arial"/>
                <a:cs typeface="Arial"/>
              </a:rPr>
              <a:t>в</a:t>
            </a:r>
            <a:r>
              <a:rPr dirty="0" sz="1450" spc="-3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565656"/>
                </a:solidFill>
                <a:latin typeface="Arial"/>
                <a:cs typeface="Arial"/>
              </a:rPr>
              <a:t>IIIтриместре</a:t>
            </a:r>
            <a:endParaRPr sz="1450">
              <a:latin typeface="Arial"/>
              <a:cs typeface="Arial"/>
            </a:endParaRPr>
          </a:p>
          <a:p>
            <a:pPr marL="200025">
              <a:lnSpc>
                <a:spcPct val="100000"/>
              </a:lnSpc>
              <a:spcBef>
                <a:spcPts val="40"/>
              </a:spcBef>
            </a:pPr>
            <a:r>
              <a:rPr dirty="0" sz="1450" spc="10">
                <a:solidFill>
                  <a:srgbClr val="565656"/>
                </a:solidFill>
                <a:latin typeface="Arial"/>
                <a:cs typeface="Arial"/>
              </a:rPr>
              <a:t>они</a:t>
            </a:r>
            <a:r>
              <a:rPr dirty="0" sz="1450" spc="-1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565656"/>
                </a:solidFill>
                <a:latin typeface="Arial"/>
                <a:cs typeface="Arial"/>
              </a:rPr>
              <a:t>противопоказаны).</a:t>
            </a:r>
            <a:endParaRPr sz="145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090584" y="4393602"/>
            <a:ext cx="2539365" cy="1763395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900" spc="5" b="1">
                <a:solidFill>
                  <a:srgbClr val="353535"/>
                </a:solidFill>
                <a:latin typeface="Arial"/>
                <a:cs typeface="Arial"/>
              </a:rPr>
              <a:t>Симптоматическое</a:t>
            </a:r>
            <a:endParaRPr sz="1900">
              <a:latin typeface="Arial"/>
              <a:cs typeface="Arial"/>
            </a:endParaRPr>
          </a:p>
          <a:p>
            <a:pPr marL="200025" marR="189865" indent="-187960">
              <a:lnSpc>
                <a:spcPct val="102400"/>
              </a:lnSpc>
              <a:spcBef>
                <a:spcPts val="1120"/>
              </a:spcBef>
              <a:buClr>
                <a:srgbClr val="00A450"/>
              </a:buClr>
              <a:buSzPct val="127586"/>
              <a:buChar char="•"/>
              <a:tabLst>
                <a:tab pos="200660" algn="l"/>
              </a:tabLst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Возможно применение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муколитических средств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и</a:t>
            </a:r>
            <a:r>
              <a:rPr dirty="0" sz="145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бронходилататоров</a:t>
            </a:r>
            <a:endParaRPr sz="1450">
              <a:latin typeface="Arial"/>
              <a:cs typeface="Arial"/>
            </a:endParaRPr>
          </a:p>
          <a:p>
            <a:pPr marL="200025" marR="5080" indent="-187960">
              <a:lnSpc>
                <a:spcPct val="102400"/>
              </a:lnSpc>
              <a:spcBef>
                <a:spcPts val="575"/>
              </a:spcBef>
              <a:buClr>
                <a:srgbClr val="00A450"/>
              </a:buClr>
              <a:buSzPct val="127586"/>
              <a:buChar char="•"/>
              <a:tabLst>
                <a:tab pos="200660" algn="l"/>
              </a:tabLst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Необходима адекватная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респираторная</a:t>
            </a:r>
            <a:r>
              <a:rPr dirty="0" sz="1450" spc="-4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поддержка</a:t>
            </a:r>
            <a:endParaRPr sz="1450">
              <a:latin typeface="Arial"/>
              <a:cs typeface="Arial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7166470" y="1412722"/>
            <a:ext cx="3209925" cy="5145405"/>
          </a:xfrm>
          <a:custGeom>
            <a:avLst/>
            <a:gdLst/>
            <a:ahLst/>
            <a:cxnLst/>
            <a:rect l="l" t="t" r="r" b="b"/>
            <a:pathLst>
              <a:path w="3209925" h="5145405">
                <a:moveTo>
                  <a:pt x="3060547" y="5144985"/>
                </a:moveTo>
                <a:lnTo>
                  <a:pt x="148932" y="5144985"/>
                </a:lnTo>
                <a:lnTo>
                  <a:pt x="101856" y="5137393"/>
                </a:lnTo>
                <a:lnTo>
                  <a:pt x="60973" y="5116252"/>
                </a:lnTo>
                <a:lnTo>
                  <a:pt x="28734" y="5084015"/>
                </a:lnTo>
                <a:lnTo>
                  <a:pt x="7592" y="5043135"/>
                </a:lnTo>
                <a:lnTo>
                  <a:pt x="0" y="4996065"/>
                </a:lnTo>
                <a:lnTo>
                  <a:pt x="0" y="148932"/>
                </a:lnTo>
                <a:lnTo>
                  <a:pt x="7592" y="101856"/>
                </a:lnTo>
                <a:lnTo>
                  <a:pt x="28734" y="60973"/>
                </a:lnTo>
                <a:lnTo>
                  <a:pt x="60973" y="28734"/>
                </a:lnTo>
                <a:lnTo>
                  <a:pt x="101856" y="7592"/>
                </a:lnTo>
                <a:lnTo>
                  <a:pt x="148932" y="0"/>
                </a:lnTo>
                <a:lnTo>
                  <a:pt x="3060547" y="0"/>
                </a:lnTo>
                <a:lnTo>
                  <a:pt x="3107623" y="7592"/>
                </a:lnTo>
                <a:lnTo>
                  <a:pt x="3148507" y="28734"/>
                </a:lnTo>
                <a:lnTo>
                  <a:pt x="3180746" y="60973"/>
                </a:lnTo>
                <a:lnTo>
                  <a:pt x="3201888" y="101856"/>
                </a:lnTo>
                <a:lnTo>
                  <a:pt x="3209480" y="148932"/>
                </a:lnTo>
                <a:lnTo>
                  <a:pt x="3209480" y="4996065"/>
                </a:lnTo>
                <a:lnTo>
                  <a:pt x="3201888" y="5043135"/>
                </a:lnTo>
                <a:lnTo>
                  <a:pt x="3180746" y="5084015"/>
                </a:lnTo>
                <a:lnTo>
                  <a:pt x="3148507" y="5116252"/>
                </a:lnTo>
                <a:lnTo>
                  <a:pt x="3107623" y="5137393"/>
                </a:lnTo>
                <a:lnTo>
                  <a:pt x="3060547" y="5144985"/>
                </a:lnTo>
                <a:close/>
              </a:path>
            </a:pathLst>
          </a:custGeom>
          <a:solidFill>
            <a:srgbClr val="DFE3F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7303435" y="1542137"/>
            <a:ext cx="2933700" cy="48387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900" b="1">
                <a:solidFill>
                  <a:srgbClr val="353535"/>
                </a:solidFill>
                <a:latin typeface="Arial"/>
                <a:cs typeface="Arial"/>
              </a:rPr>
              <a:t>Акушерская</a:t>
            </a:r>
            <a:r>
              <a:rPr dirty="0" sz="1900" spc="-20" b="1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353535"/>
                </a:solidFill>
                <a:latin typeface="Arial"/>
                <a:cs typeface="Arial"/>
              </a:rPr>
              <a:t>тактика</a:t>
            </a:r>
            <a:endParaRPr sz="1900">
              <a:latin typeface="Arial"/>
              <a:cs typeface="Arial"/>
            </a:endParaRPr>
          </a:p>
          <a:p>
            <a:pPr marL="12700" marR="70485">
              <a:lnSpc>
                <a:spcPct val="102400"/>
              </a:lnSpc>
              <a:spcBef>
                <a:spcPts val="1160"/>
              </a:spcBef>
            </a:pP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При тяжелом и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среднетяжелом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течении заболевания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до 12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нед.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гестации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в связи с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высоким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риском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перинатальных </a:t>
            </a:r>
            <a:r>
              <a:rPr dirty="0" sz="1450" spc="2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осложнений рекомендуется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прерывание беременности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после  излечения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инфекционного</a:t>
            </a:r>
            <a:r>
              <a:rPr dirty="0" sz="14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процесса.</a:t>
            </a:r>
            <a:endParaRPr sz="1450">
              <a:latin typeface="Arial"/>
              <a:cs typeface="Arial"/>
            </a:endParaRPr>
          </a:p>
          <a:p>
            <a:pPr marL="12700" marR="94615">
              <a:lnSpc>
                <a:spcPct val="102400"/>
              </a:lnSpc>
              <a:spcBef>
                <a:spcPts val="575"/>
              </a:spcBef>
            </a:pP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При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невозможности устранения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гипоксии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на фоне ИВЛ или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при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прогрессировании дыхательной </a:t>
            </a:r>
            <a:r>
              <a:rPr dirty="0" sz="1450" spc="-39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недостаточности, развитии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альвеолярного</a:t>
            </a:r>
            <a:r>
              <a:rPr dirty="0" sz="14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отека</a:t>
            </a:r>
            <a:r>
              <a:rPr dirty="0" sz="14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легких,</a:t>
            </a:r>
            <a:endParaRPr sz="1450">
              <a:latin typeface="Arial"/>
              <a:cs typeface="Arial"/>
            </a:endParaRPr>
          </a:p>
          <a:p>
            <a:pPr marL="12700" marR="5080">
              <a:lnSpc>
                <a:spcPct val="102400"/>
              </a:lnSpc>
            </a:pP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а также при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рефрактерном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септическом</a:t>
            </a:r>
            <a:r>
              <a:rPr dirty="0" sz="145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шоке</a:t>
            </a:r>
            <a:r>
              <a:rPr dirty="0" sz="145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по</a:t>
            </a:r>
            <a:r>
              <a:rPr dirty="0" sz="1450" spc="-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жизненным </a:t>
            </a:r>
            <a:r>
              <a:rPr dirty="0" sz="1450" spc="-38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показаниям</a:t>
            </a:r>
            <a:r>
              <a:rPr dirty="0" sz="145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в</a:t>
            </a:r>
            <a:r>
              <a:rPr dirty="0" sz="1450" spc="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интересах</a:t>
            </a:r>
            <a:endParaRPr sz="1450">
              <a:latin typeface="Arial"/>
              <a:cs typeface="Arial"/>
            </a:endParaRPr>
          </a:p>
          <a:p>
            <a:pPr marL="12700" marR="407670">
              <a:lnSpc>
                <a:spcPct val="102400"/>
              </a:lnSpc>
            </a:pP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матери показано досрочное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родоразрешение путем </a:t>
            </a:r>
            <a:r>
              <a:rPr dirty="0" sz="1450" spc="1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операции</a:t>
            </a:r>
            <a:r>
              <a:rPr dirty="0" sz="1450" spc="-1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кесарева</a:t>
            </a:r>
            <a:r>
              <a:rPr dirty="0" sz="1450" spc="-5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353535"/>
                </a:solidFill>
                <a:latin typeface="Arial"/>
                <a:cs typeface="Arial"/>
              </a:rPr>
              <a:t>сечения.</a:t>
            </a:r>
            <a:endParaRPr sz="145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pc="-10"/>
              <a:t>10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