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1" r:id="rId2"/>
    <p:sldId id="418" r:id="rId3"/>
    <p:sldId id="408" r:id="rId4"/>
    <p:sldId id="399" r:id="rId5"/>
    <p:sldId id="425" r:id="rId6"/>
    <p:sldId id="409" r:id="rId7"/>
    <p:sldId id="410" r:id="rId8"/>
    <p:sldId id="419" r:id="rId9"/>
    <p:sldId id="417" r:id="rId10"/>
    <p:sldId id="420" r:id="rId11"/>
    <p:sldId id="421" r:id="rId12"/>
    <p:sldId id="422" r:id="rId13"/>
    <p:sldId id="423" r:id="rId14"/>
    <p:sldId id="424" r:id="rId15"/>
  </p:sldIdLst>
  <p:sldSz cx="12241213" cy="6840538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694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89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084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2779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847442" algn="l" defTabSz="11389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416930" algn="l" defTabSz="11389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986418" algn="l" defTabSz="11389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555907" algn="l" defTabSz="113897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70762" autoAdjust="0"/>
  </p:normalViewPr>
  <p:slideViewPr>
    <p:cSldViewPr snapToGrid="0" showGuides="1">
      <p:cViewPr varScale="1">
        <p:scale>
          <a:sx n="113" d="100"/>
          <a:sy n="113" d="100"/>
        </p:scale>
        <p:origin x="-504" y="-102"/>
      </p:cViewPr>
      <p:guideLst>
        <p:guide orient="horz" pos="2269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B174-D67A-47E2-AE4C-EA0D157E01DF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49FB3C-8D22-4CA4-ABCD-9EFBF47953BA}">
      <dgm:prSet phldrT="[Текст]"/>
      <dgm:spPr/>
      <dgm:t>
        <a:bodyPr/>
        <a:lstStyle/>
        <a:p>
          <a:r>
            <a:rPr lang="ru-RU" dirty="0" smtClean="0"/>
            <a:t>Универсальность</a:t>
          </a:r>
          <a:endParaRPr lang="ru-RU" dirty="0"/>
        </a:p>
      </dgm:t>
    </dgm:pt>
    <dgm:pt modelId="{DBE116F1-4389-444B-86A7-29491B2813ED}" type="parTrans" cxnId="{D815988A-FC15-483B-BA70-3B18BDBF5973}">
      <dgm:prSet/>
      <dgm:spPr/>
      <dgm:t>
        <a:bodyPr/>
        <a:lstStyle/>
        <a:p>
          <a:endParaRPr lang="ru-RU"/>
        </a:p>
      </dgm:t>
    </dgm:pt>
    <dgm:pt modelId="{DC80D3C7-A59B-4F29-994C-5B7A7D196A41}" type="sibTrans" cxnId="{D815988A-FC15-483B-BA70-3B18BDBF5973}">
      <dgm:prSet/>
      <dgm:spPr/>
      <dgm:t>
        <a:bodyPr/>
        <a:lstStyle/>
        <a:p>
          <a:endParaRPr lang="ru-RU"/>
        </a:p>
      </dgm:t>
    </dgm:pt>
    <dgm:pt modelId="{41422DA4-2541-4FFF-B46F-C554CFB5B86A}">
      <dgm:prSet phldrT="[Текст]"/>
      <dgm:spPr/>
      <dgm:t>
        <a:bodyPr/>
        <a:lstStyle/>
        <a:p>
          <a:r>
            <a:rPr lang="ru-RU" dirty="0" smtClean="0"/>
            <a:t>Единое образовательное пространство</a:t>
          </a:r>
          <a:endParaRPr lang="ru-RU" dirty="0"/>
        </a:p>
      </dgm:t>
    </dgm:pt>
    <dgm:pt modelId="{0FD0AECA-DE1F-4555-85E0-17F63358A506}" type="parTrans" cxnId="{27E37080-C636-4B3B-8E7C-2A7D4795A83B}">
      <dgm:prSet/>
      <dgm:spPr/>
      <dgm:t>
        <a:bodyPr/>
        <a:lstStyle/>
        <a:p>
          <a:endParaRPr lang="ru-RU"/>
        </a:p>
      </dgm:t>
    </dgm:pt>
    <dgm:pt modelId="{C37E59E2-B01C-424D-A431-42E68EBD092C}" type="sibTrans" cxnId="{27E37080-C636-4B3B-8E7C-2A7D4795A83B}">
      <dgm:prSet/>
      <dgm:spPr/>
      <dgm:t>
        <a:bodyPr/>
        <a:lstStyle/>
        <a:p>
          <a:endParaRPr lang="ru-RU"/>
        </a:p>
      </dgm:t>
    </dgm:pt>
    <dgm:pt modelId="{B51648A5-185E-4B9C-A812-FB63E71BCD37}">
      <dgm:prSet phldrT="[Текст]"/>
      <dgm:spPr/>
      <dgm:t>
        <a:bodyPr/>
        <a:lstStyle/>
        <a:p>
          <a:r>
            <a:rPr lang="ru-RU" dirty="0" smtClean="0"/>
            <a:t>Единые алгоритмы внешней оценки качества</a:t>
          </a:r>
          <a:endParaRPr lang="ru-RU" dirty="0"/>
        </a:p>
      </dgm:t>
    </dgm:pt>
    <dgm:pt modelId="{68E7C1BC-18DF-4945-B652-1009F0C388F2}" type="parTrans" cxnId="{0B92F8C3-1FBC-4AA3-A0F2-B284BC3F52F4}">
      <dgm:prSet/>
      <dgm:spPr/>
      <dgm:t>
        <a:bodyPr/>
        <a:lstStyle/>
        <a:p>
          <a:endParaRPr lang="ru-RU"/>
        </a:p>
      </dgm:t>
    </dgm:pt>
    <dgm:pt modelId="{3392057C-24EA-49AB-9C87-8B4B1B32CBA9}" type="sibTrans" cxnId="{0B92F8C3-1FBC-4AA3-A0F2-B284BC3F52F4}">
      <dgm:prSet/>
      <dgm:spPr/>
      <dgm:t>
        <a:bodyPr/>
        <a:lstStyle/>
        <a:p>
          <a:endParaRPr lang="ru-RU"/>
        </a:p>
      </dgm:t>
    </dgm:pt>
    <dgm:pt modelId="{D6A2620A-6EEC-463D-9217-4FAD9E77AEBD}">
      <dgm:prSet phldrT="[Текст]"/>
      <dgm:spPr/>
      <dgm:t>
        <a:bodyPr/>
        <a:lstStyle/>
        <a:p>
          <a:r>
            <a:rPr lang="ru-RU" dirty="0" smtClean="0"/>
            <a:t>Индивидуальность</a:t>
          </a:r>
          <a:endParaRPr lang="ru-RU" dirty="0"/>
        </a:p>
      </dgm:t>
    </dgm:pt>
    <dgm:pt modelId="{A7B22671-D6BF-4E7A-97CA-4E26CDD097A8}" type="parTrans" cxnId="{532C41FB-8481-491F-A8F2-8E5D828D0325}">
      <dgm:prSet/>
      <dgm:spPr/>
      <dgm:t>
        <a:bodyPr/>
        <a:lstStyle/>
        <a:p>
          <a:endParaRPr lang="ru-RU"/>
        </a:p>
      </dgm:t>
    </dgm:pt>
    <dgm:pt modelId="{27FB0085-ABCE-4977-85FA-DEB6C3401389}" type="sibTrans" cxnId="{532C41FB-8481-491F-A8F2-8E5D828D0325}">
      <dgm:prSet/>
      <dgm:spPr/>
      <dgm:t>
        <a:bodyPr/>
        <a:lstStyle/>
        <a:p>
          <a:endParaRPr lang="ru-RU"/>
        </a:p>
      </dgm:t>
    </dgm:pt>
    <dgm:pt modelId="{08857C52-DE65-48EE-83EB-382C19099EB3}">
      <dgm:prSet phldrT="[Текст]"/>
      <dgm:spPr/>
      <dgm:t>
        <a:bodyPr/>
        <a:lstStyle/>
        <a:p>
          <a:r>
            <a:rPr lang="ru-RU" dirty="0" smtClean="0"/>
            <a:t>Разнообразие образовательных технологий и образовательных практик</a:t>
          </a:r>
          <a:endParaRPr lang="ru-RU" dirty="0"/>
        </a:p>
      </dgm:t>
    </dgm:pt>
    <dgm:pt modelId="{F0451185-F394-48A2-8008-70E8DEA3C0FC}" type="parTrans" cxnId="{CDFC3D11-84CE-40E6-9335-80BF01B6A3EC}">
      <dgm:prSet/>
      <dgm:spPr/>
      <dgm:t>
        <a:bodyPr/>
        <a:lstStyle/>
        <a:p>
          <a:endParaRPr lang="ru-RU"/>
        </a:p>
      </dgm:t>
    </dgm:pt>
    <dgm:pt modelId="{F4C89EE5-77AA-42F3-AB4D-60E5061C4FD6}" type="sibTrans" cxnId="{CDFC3D11-84CE-40E6-9335-80BF01B6A3EC}">
      <dgm:prSet/>
      <dgm:spPr/>
      <dgm:t>
        <a:bodyPr/>
        <a:lstStyle/>
        <a:p>
          <a:endParaRPr lang="ru-RU"/>
        </a:p>
      </dgm:t>
    </dgm:pt>
    <dgm:pt modelId="{8FB712D5-50A4-4536-9A86-7F8137222BC4}">
      <dgm:prSet phldrT="[Текст]"/>
      <dgm:spPr/>
      <dgm:t>
        <a:bodyPr/>
        <a:lstStyle/>
        <a:p>
          <a:r>
            <a:rPr lang="ru-RU" dirty="0" smtClean="0"/>
            <a:t>Учет региональных особенностей и потребностей региональных рынков труда</a:t>
          </a:r>
          <a:endParaRPr lang="ru-RU" dirty="0"/>
        </a:p>
      </dgm:t>
    </dgm:pt>
    <dgm:pt modelId="{D2528CF9-15B0-4B27-A17E-99D73FBD9BC8}" type="parTrans" cxnId="{395DE46A-029C-4B46-882C-7CD06D7D83ED}">
      <dgm:prSet/>
      <dgm:spPr/>
      <dgm:t>
        <a:bodyPr/>
        <a:lstStyle/>
        <a:p>
          <a:endParaRPr lang="ru-RU"/>
        </a:p>
      </dgm:t>
    </dgm:pt>
    <dgm:pt modelId="{728D5E8F-D4DA-452F-A0F5-C586B86899CD}" type="sibTrans" cxnId="{395DE46A-029C-4B46-882C-7CD06D7D83ED}">
      <dgm:prSet/>
      <dgm:spPr/>
      <dgm:t>
        <a:bodyPr/>
        <a:lstStyle/>
        <a:p>
          <a:endParaRPr lang="ru-RU"/>
        </a:p>
      </dgm:t>
    </dgm:pt>
    <dgm:pt modelId="{D5E443DD-FE85-4914-8F7A-3A6637620028}">
      <dgm:prSet phldrT="[Текст]"/>
      <dgm:spPr/>
      <dgm:t>
        <a:bodyPr/>
        <a:lstStyle/>
        <a:p>
          <a:r>
            <a:rPr lang="ru-RU" dirty="0" err="1" smtClean="0"/>
            <a:t>Уровневость</a:t>
          </a:r>
          <a:r>
            <a:rPr lang="ru-RU" dirty="0" smtClean="0"/>
            <a:t> образования</a:t>
          </a:r>
          <a:endParaRPr lang="ru-RU" dirty="0"/>
        </a:p>
      </dgm:t>
    </dgm:pt>
    <dgm:pt modelId="{D0A880D5-7C1F-4DFF-A764-2141CBBEBFFE}" type="parTrans" cxnId="{88282CFC-8480-4AF3-B6E6-98F1BEF14060}">
      <dgm:prSet/>
      <dgm:spPr/>
      <dgm:t>
        <a:bodyPr/>
        <a:lstStyle/>
        <a:p>
          <a:endParaRPr lang="ru-RU"/>
        </a:p>
      </dgm:t>
    </dgm:pt>
    <dgm:pt modelId="{1B9A4C50-CAAF-4F41-9EF8-D402B614E44E}" type="sibTrans" cxnId="{88282CFC-8480-4AF3-B6E6-98F1BEF14060}">
      <dgm:prSet/>
      <dgm:spPr/>
      <dgm:t>
        <a:bodyPr/>
        <a:lstStyle/>
        <a:p>
          <a:endParaRPr lang="ru-RU"/>
        </a:p>
      </dgm:t>
    </dgm:pt>
    <dgm:pt modelId="{E418031E-6B78-4D83-828A-51B1D2B18CA7}">
      <dgm:prSet phldrT="[Текст]"/>
      <dgm:spPr/>
      <dgm:t>
        <a:bodyPr/>
        <a:lstStyle/>
        <a:p>
          <a:r>
            <a:rPr lang="ru-RU" dirty="0" smtClean="0"/>
            <a:t>Существенное различие уровней образования через типы профессиональных задач (виды деятельности)</a:t>
          </a:r>
          <a:endParaRPr lang="ru-RU" dirty="0"/>
        </a:p>
      </dgm:t>
    </dgm:pt>
    <dgm:pt modelId="{C4EAE171-196B-44D0-B61C-EA0D238E58A2}" type="parTrans" cxnId="{70986C61-0D9F-4754-96E7-8B674E1AD2C8}">
      <dgm:prSet/>
      <dgm:spPr/>
      <dgm:t>
        <a:bodyPr/>
        <a:lstStyle/>
        <a:p>
          <a:endParaRPr lang="ru-RU"/>
        </a:p>
      </dgm:t>
    </dgm:pt>
    <dgm:pt modelId="{C9278F05-8E64-4639-97B3-6C3C6B04ECB3}" type="sibTrans" cxnId="{70986C61-0D9F-4754-96E7-8B674E1AD2C8}">
      <dgm:prSet/>
      <dgm:spPr/>
      <dgm:t>
        <a:bodyPr/>
        <a:lstStyle/>
        <a:p>
          <a:endParaRPr lang="ru-RU"/>
        </a:p>
      </dgm:t>
    </dgm:pt>
    <dgm:pt modelId="{A7717D10-DF65-48B2-8805-EA44D554A504}">
      <dgm:prSet/>
      <dgm:spPr/>
      <dgm:t>
        <a:bodyPr/>
        <a:lstStyle/>
        <a:p>
          <a:r>
            <a:rPr lang="ru-RU" dirty="0" smtClean="0"/>
            <a:t>Практическая ориентация</a:t>
          </a:r>
          <a:endParaRPr lang="ru-RU" dirty="0"/>
        </a:p>
      </dgm:t>
    </dgm:pt>
    <dgm:pt modelId="{4311D403-A329-4485-BCD7-86D3447D4170}" type="parTrans" cxnId="{BD458AEC-92FC-4B83-A991-C9BEDFF53BC2}">
      <dgm:prSet/>
      <dgm:spPr/>
      <dgm:t>
        <a:bodyPr/>
        <a:lstStyle/>
        <a:p>
          <a:endParaRPr lang="ru-RU"/>
        </a:p>
      </dgm:t>
    </dgm:pt>
    <dgm:pt modelId="{7001C17B-0E0F-422D-8703-F9AF544A9227}" type="sibTrans" cxnId="{BD458AEC-92FC-4B83-A991-C9BEDFF53BC2}">
      <dgm:prSet/>
      <dgm:spPr/>
      <dgm:t>
        <a:bodyPr/>
        <a:lstStyle/>
        <a:p>
          <a:endParaRPr lang="ru-RU"/>
        </a:p>
      </dgm:t>
    </dgm:pt>
    <dgm:pt modelId="{71988373-8AA8-436E-9C59-2FF059364015}">
      <dgm:prSet phldrT="[Текст]"/>
      <dgm:spPr/>
      <dgm:t>
        <a:bodyPr/>
        <a:lstStyle/>
        <a:p>
          <a:r>
            <a:rPr lang="ru-RU" dirty="0" smtClean="0"/>
            <a:t>Академическая мобильность студентов и ППС</a:t>
          </a:r>
          <a:endParaRPr lang="ru-RU" dirty="0"/>
        </a:p>
      </dgm:t>
    </dgm:pt>
    <dgm:pt modelId="{5469026A-A99F-4687-BD79-EA47A0051DA6}" type="parTrans" cxnId="{49B7E5D6-1029-4D47-8072-9D19329086FB}">
      <dgm:prSet/>
      <dgm:spPr/>
      <dgm:t>
        <a:bodyPr/>
        <a:lstStyle/>
        <a:p>
          <a:endParaRPr lang="ru-RU"/>
        </a:p>
      </dgm:t>
    </dgm:pt>
    <dgm:pt modelId="{37B93428-F68A-4EB0-9FB3-7D0CCD2B281C}" type="sibTrans" cxnId="{49B7E5D6-1029-4D47-8072-9D19329086FB}">
      <dgm:prSet/>
      <dgm:spPr/>
      <dgm:t>
        <a:bodyPr/>
        <a:lstStyle/>
        <a:p>
          <a:endParaRPr lang="ru-RU"/>
        </a:p>
      </dgm:t>
    </dgm:pt>
    <dgm:pt modelId="{3F3AB4A0-0F3A-4F8F-AD70-4640D2AF072B}">
      <dgm:prSet phldrT="[Текст]"/>
      <dgm:spPr/>
      <dgm:t>
        <a:bodyPr/>
        <a:lstStyle/>
        <a:p>
          <a:r>
            <a:rPr lang="ru-RU" dirty="0" smtClean="0"/>
            <a:t>Сетевое взаимодействие образовательных организаций, в том числе на базе электронных образовательных платформ</a:t>
          </a:r>
          <a:endParaRPr lang="ru-RU" dirty="0"/>
        </a:p>
      </dgm:t>
    </dgm:pt>
    <dgm:pt modelId="{791168B5-15F4-4A19-899D-0D18AFA94C0E}" type="parTrans" cxnId="{D6DF2C59-D6F3-481F-BF78-43516A517A5F}">
      <dgm:prSet/>
      <dgm:spPr/>
      <dgm:t>
        <a:bodyPr/>
        <a:lstStyle/>
        <a:p>
          <a:endParaRPr lang="ru-RU"/>
        </a:p>
      </dgm:t>
    </dgm:pt>
    <dgm:pt modelId="{1DCBF037-BA5B-4122-9255-491A6C682226}" type="sibTrans" cxnId="{D6DF2C59-D6F3-481F-BF78-43516A517A5F}">
      <dgm:prSet/>
      <dgm:spPr/>
      <dgm:t>
        <a:bodyPr/>
        <a:lstStyle/>
        <a:p>
          <a:endParaRPr lang="ru-RU"/>
        </a:p>
      </dgm:t>
    </dgm:pt>
    <dgm:pt modelId="{FD202194-B61D-49CC-BD16-025CFFD049D0}">
      <dgm:prSet phldrT="[Текст]"/>
      <dgm:spPr/>
      <dgm:t>
        <a:bodyPr/>
        <a:lstStyle/>
        <a:p>
          <a:r>
            <a:rPr lang="ru-RU" dirty="0" smtClean="0"/>
            <a:t>Сохранение уникальности научных школ и подходов к ведению образовательной деятельности</a:t>
          </a:r>
          <a:endParaRPr lang="ru-RU" dirty="0"/>
        </a:p>
      </dgm:t>
    </dgm:pt>
    <dgm:pt modelId="{6BA56F33-BA03-4091-A60A-CE1D3F5AA2F8}" type="parTrans" cxnId="{A7448ECC-B727-40D0-9CC5-6920B1FF3D3D}">
      <dgm:prSet/>
      <dgm:spPr/>
      <dgm:t>
        <a:bodyPr/>
        <a:lstStyle/>
        <a:p>
          <a:endParaRPr lang="ru-RU"/>
        </a:p>
      </dgm:t>
    </dgm:pt>
    <dgm:pt modelId="{B4DEA42E-C964-47CC-AE80-86708F00D6FE}" type="sibTrans" cxnId="{A7448ECC-B727-40D0-9CC5-6920B1FF3D3D}">
      <dgm:prSet/>
      <dgm:spPr/>
      <dgm:t>
        <a:bodyPr/>
        <a:lstStyle/>
        <a:p>
          <a:endParaRPr lang="ru-RU"/>
        </a:p>
      </dgm:t>
    </dgm:pt>
    <dgm:pt modelId="{08AB10EF-7D9F-45CD-90E3-D6D30D911158}">
      <dgm:prSet phldrT="[Текст]"/>
      <dgm:spPr/>
      <dgm:t>
        <a:bodyPr/>
        <a:lstStyle/>
        <a:p>
          <a:r>
            <a:rPr lang="ru-RU" dirty="0" smtClean="0"/>
            <a:t>Обеспечение непрерывности профессионального образования в соответствии с «должностным статусом»</a:t>
          </a:r>
          <a:endParaRPr lang="ru-RU" dirty="0"/>
        </a:p>
      </dgm:t>
    </dgm:pt>
    <dgm:pt modelId="{4C0B7261-2268-4D30-A50C-121CE9FB5893}" type="parTrans" cxnId="{ABBE0C00-1E83-4A6D-A712-2A852F3D7196}">
      <dgm:prSet/>
      <dgm:spPr/>
    </dgm:pt>
    <dgm:pt modelId="{ADCFAFAE-02B0-41C9-9609-D1D01494A4ED}" type="sibTrans" cxnId="{ABBE0C00-1E83-4A6D-A712-2A852F3D7196}">
      <dgm:prSet/>
      <dgm:spPr/>
    </dgm:pt>
    <dgm:pt modelId="{86401E25-18D6-47ED-8DAA-5A3053690205}" type="pres">
      <dgm:prSet presAssocID="{E3B2B174-D67A-47E2-AE4C-EA0D157E01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83B871-D9D7-4499-94F7-BCDC7D254E6B}" type="pres">
      <dgm:prSet presAssocID="{8C49FB3C-8D22-4CA4-ABCD-9EFBF47953BA}" presName="circle1" presStyleLbl="node1" presStyleIdx="0" presStyleCnt="4"/>
      <dgm:spPr/>
    </dgm:pt>
    <dgm:pt modelId="{8C6BEAD1-DD80-433F-9D1A-75EA3190670D}" type="pres">
      <dgm:prSet presAssocID="{8C49FB3C-8D22-4CA4-ABCD-9EFBF47953BA}" presName="space" presStyleCnt="0"/>
      <dgm:spPr/>
    </dgm:pt>
    <dgm:pt modelId="{81C96C4E-CC93-415E-9984-E68D32C3C13F}" type="pres">
      <dgm:prSet presAssocID="{8C49FB3C-8D22-4CA4-ABCD-9EFBF47953BA}" presName="rect1" presStyleLbl="alignAcc1" presStyleIdx="0" presStyleCnt="4" custLinFactNeighborY="0"/>
      <dgm:spPr/>
      <dgm:t>
        <a:bodyPr/>
        <a:lstStyle/>
        <a:p>
          <a:endParaRPr lang="ru-RU"/>
        </a:p>
      </dgm:t>
    </dgm:pt>
    <dgm:pt modelId="{9496AFEC-F330-46D4-B8F4-8451AB50E208}" type="pres">
      <dgm:prSet presAssocID="{D6A2620A-6EEC-463D-9217-4FAD9E77AEBD}" presName="vertSpace2" presStyleLbl="node1" presStyleIdx="0" presStyleCnt="4"/>
      <dgm:spPr/>
    </dgm:pt>
    <dgm:pt modelId="{AC75F48E-C4DC-4E2D-9F3F-87728F0320B5}" type="pres">
      <dgm:prSet presAssocID="{D6A2620A-6EEC-463D-9217-4FAD9E77AEBD}" presName="circle2" presStyleLbl="node1" presStyleIdx="1" presStyleCnt="4"/>
      <dgm:spPr/>
    </dgm:pt>
    <dgm:pt modelId="{1B606722-7D2D-4122-BD26-0522ED269478}" type="pres">
      <dgm:prSet presAssocID="{D6A2620A-6EEC-463D-9217-4FAD9E77AEBD}" presName="rect2" presStyleLbl="alignAcc1" presStyleIdx="1" presStyleCnt="4"/>
      <dgm:spPr/>
      <dgm:t>
        <a:bodyPr/>
        <a:lstStyle/>
        <a:p>
          <a:endParaRPr lang="ru-RU"/>
        </a:p>
      </dgm:t>
    </dgm:pt>
    <dgm:pt modelId="{E7CF3CBA-10C8-4380-93DF-5791D7C66461}" type="pres">
      <dgm:prSet presAssocID="{A7717D10-DF65-48B2-8805-EA44D554A504}" presName="vertSpace3" presStyleLbl="node1" presStyleIdx="1" presStyleCnt="4"/>
      <dgm:spPr/>
    </dgm:pt>
    <dgm:pt modelId="{64C60C74-CED9-4BB0-9B91-BAD447E21440}" type="pres">
      <dgm:prSet presAssocID="{A7717D10-DF65-48B2-8805-EA44D554A504}" presName="circle3" presStyleLbl="node1" presStyleIdx="2" presStyleCnt="4"/>
      <dgm:spPr/>
    </dgm:pt>
    <dgm:pt modelId="{8AB2A596-C599-42D1-B9A3-2609AA20317F}" type="pres">
      <dgm:prSet presAssocID="{A7717D10-DF65-48B2-8805-EA44D554A504}" presName="rect3" presStyleLbl="alignAcc1" presStyleIdx="2" presStyleCnt="4" custLinFactNeighborX="-99"/>
      <dgm:spPr/>
      <dgm:t>
        <a:bodyPr/>
        <a:lstStyle/>
        <a:p>
          <a:endParaRPr lang="ru-RU"/>
        </a:p>
      </dgm:t>
    </dgm:pt>
    <dgm:pt modelId="{AD119A7A-2B53-41D5-ACAF-8D86E047826D}" type="pres">
      <dgm:prSet presAssocID="{D5E443DD-FE85-4914-8F7A-3A6637620028}" presName="vertSpace4" presStyleLbl="node1" presStyleIdx="2" presStyleCnt="4"/>
      <dgm:spPr/>
    </dgm:pt>
    <dgm:pt modelId="{67E8201B-0F1B-4E6A-BAFF-579759D69824}" type="pres">
      <dgm:prSet presAssocID="{D5E443DD-FE85-4914-8F7A-3A6637620028}" presName="circle4" presStyleLbl="node1" presStyleIdx="3" presStyleCnt="4"/>
      <dgm:spPr/>
    </dgm:pt>
    <dgm:pt modelId="{2746D161-81DC-4CBF-971A-A1B677725221}" type="pres">
      <dgm:prSet presAssocID="{D5E443DD-FE85-4914-8F7A-3A6637620028}" presName="rect4" presStyleLbl="alignAcc1" presStyleIdx="3" presStyleCnt="4"/>
      <dgm:spPr/>
      <dgm:t>
        <a:bodyPr/>
        <a:lstStyle/>
        <a:p>
          <a:endParaRPr lang="ru-RU"/>
        </a:p>
      </dgm:t>
    </dgm:pt>
    <dgm:pt modelId="{4E92871D-9E11-470E-9BED-076F0D7C9FAF}" type="pres">
      <dgm:prSet presAssocID="{8C49FB3C-8D22-4CA4-ABCD-9EFBF47953B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58617-26FD-489C-8A52-FE0A842406DA}" type="pres">
      <dgm:prSet presAssocID="{8C49FB3C-8D22-4CA4-ABCD-9EFBF47953BA}" presName="rect1ChTx" presStyleLbl="alignAcc1" presStyleIdx="3" presStyleCnt="4" custScaleX="111972" custLinFactNeighborX="-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C47C9-F392-4D79-AF44-6DAB7364648E}" type="pres">
      <dgm:prSet presAssocID="{D6A2620A-6EEC-463D-9217-4FAD9E77AEB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CB12E-3621-4C91-BDE1-06C5CFDAC9D4}" type="pres">
      <dgm:prSet presAssocID="{D6A2620A-6EEC-463D-9217-4FAD9E77AEBD}" presName="rect2ChTx" presStyleLbl="alignAcc1" presStyleIdx="3" presStyleCnt="4" custScaleX="110824" custLinFactNeighborX="-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07761-3952-4630-B7C5-C227E0E33AED}" type="pres">
      <dgm:prSet presAssocID="{A7717D10-DF65-48B2-8805-EA44D554A504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0824F-F57C-4787-8683-BBFC563BD01B}" type="pres">
      <dgm:prSet presAssocID="{A7717D10-DF65-48B2-8805-EA44D554A504}" presName="rect3ChTx" presStyleLbl="alignAcc1" presStyleIdx="3" presStyleCnt="4">
        <dgm:presLayoutVars>
          <dgm:bulletEnabled val="1"/>
        </dgm:presLayoutVars>
      </dgm:prSet>
      <dgm:spPr/>
    </dgm:pt>
    <dgm:pt modelId="{6727899D-B507-4277-AE60-6890400E648E}" type="pres">
      <dgm:prSet presAssocID="{D5E443DD-FE85-4914-8F7A-3A663762002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6D1DA-4703-4F3C-929A-DB9B0B6F42DC}" type="pres">
      <dgm:prSet presAssocID="{D5E443DD-FE85-4914-8F7A-3A6637620028}" presName="rect4ChTx" presStyleLbl="alignAcc1" presStyleIdx="3" presStyleCnt="4" custScaleX="108125" custLinFactNeighborX="-7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61852-2155-4DD6-A390-5E9D928AE11B}" type="presOf" srcId="{D5E443DD-FE85-4914-8F7A-3A6637620028}" destId="{6727899D-B507-4277-AE60-6890400E648E}" srcOrd="1" destOrd="0" presId="urn:microsoft.com/office/officeart/2005/8/layout/target3"/>
    <dgm:cxn modelId="{EB5AED7D-7384-4310-8476-5ADEC7488810}" type="presOf" srcId="{D6A2620A-6EEC-463D-9217-4FAD9E77AEBD}" destId="{F54C47C9-F392-4D79-AF44-6DAB7364648E}" srcOrd="1" destOrd="0" presId="urn:microsoft.com/office/officeart/2005/8/layout/target3"/>
    <dgm:cxn modelId="{88282CFC-8480-4AF3-B6E6-98F1BEF14060}" srcId="{E3B2B174-D67A-47E2-AE4C-EA0D157E01DF}" destId="{D5E443DD-FE85-4914-8F7A-3A6637620028}" srcOrd="3" destOrd="0" parTransId="{D0A880D5-7C1F-4DFF-A764-2141CBBEBFFE}" sibTransId="{1B9A4C50-CAAF-4F41-9EF8-D402B614E44E}"/>
    <dgm:cxn modelId="{CDFC3D11-84CE-40E6-9335-80BF01B6A3EC}" srcId="{D6A2620A-6EEC-463D-9217-4FAD9E77AEBD}" destId="{08857C52-DE65-48EE-83EB-382C19099EB3}" srcOrd="0" destOrd="0" parTransId="{F0451185-F394-48A2-8008-70E8DEA3C0FC}" sibTransId="{F4C89EE5-77AA-42F3-AB4D-60E5061C4FD6}"/>
    <dgm:cxn modelId="{DA161FF5-7D32-4077-8290-63A7353D9828}" type="presOf" srcId="{A7717D10-DF65-48B2-8805-EA44D554A504}" destId="{AE507761-3952-4630-B7C5-C227E0E33AED}" srcOrd="1" destOrd="0" presId="urn:microsoft.com/office/officeart/2005/8/layout/target3"/>
    <dgm:cxn modelId="{223D6547-3756-42D8-8C89-F91CCB355604}" type="presOf" srcId="{08857C52-DE65-48EE-83EB-382C19099EB3}" destId="{6CBCB12E-3621-4C91-BDE1-06C5CFDAC9D4}" srcOrd="0" destOrd="0" presId="urn:microsoft.com/office/officeart/2005/8/layout/target3"/>
    <dgm:cxn modelId="{592CA06D-CE83-48E1-804F-FD5AF832566E}" type="presOf" srcId="{8FB712D5-50A4-4536-9A86-7F8137222BC4}" destId="{6CBCB12E-3621-4C91-BDE1-06C5CFDAC9D4}" srcOrd="0" destOrd="1" presId="urn:microsoft.com/office/officeart/2005/8/layout/target3"/>
    <dgm:cxn modelId="{C8682D82-80A5-4C40-9CB0-861C8A622D99}" type="presOf" srcId="{E418031E-6B78-4D83-828A-51B1D2B18CA7}" destId="{D9A6D1DA-4703-4F3C-929A-DB9B0B6F42DC}" srcOrd="0" destOrd="0" presId="urn:microsoft.com/office/officeart/2005/8/layout/target3"/>
    <dgm:cxn modelId="{70986C61-0D9F-4754-96E7-8B674E1AD2C8}" srcId="{D5E443DD-FE85-4914-8F7A-3A6637620028}" destId="{E418031E-6B78-4D83-828A-51B1D2B18CA7}" srcOrd="0" destOrd="0" parTransId="{C4EAE171-196B-44D0-B61C-EA0D238E58A2}" sibTransId="{C9278F05-8E64-4639-97B3-6C3C6B04ECB3}"/>
    <dgm:cxn modelId="{D6DF2C59-D6F3-481F-BF78-43516A517A5F}" srcId="{8C49FB3C-8D22-4CA4-ABCD-9EFBF47953BA}" destId="{3F3AB4A0-0F3A-4F8F-AD70-4640D2AF072B}" srcOrd="3" destOrd="0" parTransId="{791168B5-15F4-4A19-899D-0D18AFA94C0E}" sibTransId="{1DCBF037-BA5B-4122-9255-491A6C682226}"/>
    <dgm:cxn modelId="{49B7E5D6-1029-4D47-8072-9D19329086FB}" srcId="{8C49FB3C-8D22-4CA4-ABCD-9EFBF47953BA}" destId="{71988373-8AA8-436E-9C59-2FF059364015}" srcOrd="1" destOrd="0" parTransId="{5469026A-A99F-4687-BD79-EA47A0051DA6}" sibTransId="{37B93428-F68A-4EB0-9FB3-7D0CCD2B281C}"/>
    <dgm:cxn modelId="{23F02991-F36B-4E6B-A16B-ECC8D8E9B1D1}" type="presOf" srcId="{8C49FB3C-8D22-4CA4-ABCD-9EFBF47953BA}" destId="{81C96C4E-CC93-415E-9984-E68D32C3C13F}" srcOrd="0" destOrd="0" presId="urn:microsoft.com/office/officeart/2005/8/layout/target3"/>
    <dgm:cxn modelId="{27E37080-C636-4B3B-8E7C-2A7D4795A83B}" srcId="{8C49FB3C-8D22-4CA4-ABCD-9EFBF47953BA}" destId="{41422DA4-2541-4FFF-B46F-C554CFB5B86A}" srcOrd="0" destOrd="0" parTransId="{0FD0AECA-DE1F-4555-85E0-17F63358A506}" sibTransId="{C37E59E2-B01C-424D-A431-42E68EBD092C}"/>
    <dgm:cxn modelId="{CBAEA302-D3AB-4A88-B12E-C47AC141B115}" type="presOf" srcId="{D6A2620A-6EEC-463D-9217-4FAD9E77AEBD}" destId="{1B606722-7D2D-4122-BD26-0522ED269478}" srcOrd="0" destOrd="0" presId="urn:microsoft.com/office/officeart/2005/8/layout/target3"/>
    <dgm:cxn modelId="{D815988A-FC15-483B-BA70-3B18BDBF5973}" srcId="{E3B2B174-D67A-47E2-AE4C-EA0D157E01DF}" destId="{8C49FB3C-8D22-4CA4-ABCD-9EFBF47953BA}" srcOrd="0" destOrd="0" parTransId="{DBE116F1-4389-444B-86A7-29491B2813ED}" sibTransId="{DC80D3C7-A59B-4F29-994C-5B7A7D196A41}"/>
    <dgm:cxn modelId="{395DE46A-029C-4B46-882C-7CD06D7D83ED}" srcId="{D6A2620A-6EEC-463D-9217-4FAD9E77AEBD}" destId="{8FB712D5-50A4-4536-9A86-7F8137222BC4}" srcOrd="1" destOrd="0" parTransId="{D2528CF9-15B0-4B27-A17E-99D73FBD9BC8}" sibTransId="{728D5E8F-D4DA-452F-A0F5-C586B86899CD}"/>
    <dgm:cxn modelId="{328624F2-D3A5-44AD-B3F5-E1F554A51402}" type="presOf" srcId="{3F3AB4A0-0F3A-4F8F-AD70-4640D2AF072B}" destId="{30958617-26FD-489C-8A52-FE0A842406DA}" srcOrd="0" destOrd="3" presId="urn:microsoft.com/office/officeart/2005/8/layout/target3"/>
    <dgm:cxn modelId="{6BA10567-88B5-4BCD-8318-FFDB4DB31623}" type="presOf" srcId="{08AB10EF-7D9F-45CD-90E3-D6D30D911158}" destId="{D9A6D1DA-4703-4F3C-929A-DB9B0B6F42DC}" srcOrd="0" destOrd="1" presId="urn:microsoft.com/office/officeart/2005/8/layout/target3"/>
    <dgm:cxn modelId="{6A535AC7-111A-434B-B0FD-54358BA159A3}" type="presOf" srcId="{41422DA4-2541-4FFF-B46F-C554CFB5B86A}" destId="{30958617-26FD-489C-8A52-FE0A842406DA}" srcOrd="0" destOrd="0" presId="urn:microsoft.com/office/officeart/2005/8/layout/target3"/>
    <dgm:cxn modelId="{51853706-2BFC-490C-970B-47350CFBF9DC}" type="presOf" srcId="{A7717D10-DF65-48B2-8805-EA44D554A504}" destId="{8AB2A596-C599-42D1-B9A3-2609AA20317F}" srcOrd="0" destOrd="0" presId="urn:microsoft.com/office/officeart/2005/8/layout/target3"/>
    <dgm:cxn modelId="{F0FDA7C4-9AC3-4C17-92A0-30F4DFA141EE}" type="presOf" srcId="{E3B2B174-D67A-47E2-AE4C-EA0D157E01DF}" destId="{86401E25-18D6-47ED-8DAA-5A3053690205}" srcOrd="0" destOrd="0" presId="urn:microsoft.com/office/officeart/2005/8/layout/target3"/>
    <dgm:cxn modelId="{65F948F6-76BC-4333-B73A-A4DA68EABA19}" type="presOf" srcId="{71988373-8AA8-436E-9C59-2FF059364015}" destId="{30958617-26FD-489C-8A52-FE0A842406DA}" srcOrd="0" destOrd="1" presId="urn:microsoft.com/office/officeart/2005/8/layout/target3"/>
    <dgm:cxn modelId="{3632B3E8-5A57-486D-93FC-0482E2981122}" type="presOf" srcId="{FD202194-B61D-49CC-BD16-025CFFD049D0}" destId="{6CBCB12E-3621-4C91-BDE1-06C5CFDAC9D4}" srcOrd="0" destOrd="2" presId="urn:microsoft.com/office/officeart/2005/8/layout/target3"/>
    <dgm:cxn modelId="{ABBE0C00-1E83-4A6D-A712-2A852F3D7196}" srcId="{D5E443DD-FE85-4914-8F7A-3A6637620028}" destId="{08AB10EF-7D9F-45CD-90E3-D6D30D911158}" srcOrd="1" destOrd="0" parTransId="{4C0B7261-2268-4D30-A50C-121CE9FB5893}" sibTransId="{ADCFAFAE-02B0-41C9-9609-D1D01494A4ED}"/>
    <dgm:cxn modelId="{A7448ECC-B727-40D0-9CC5-6920B1FF3D3D}" srcId="{D6A2620A-6EEC-463D-9217-4FAD9E77AEBD}" destId="{FD202194-B61D-49CC-BD16-025CFFD049D0}" srcOrd="2" destOrd="0" parTransId="{6BA56F33-BA03-4091-A60A-CE1D3F5AA2F8}" sibTransId="{B4DEA42E-C964-47CC-AE80-86708F00D6FE}"/>
    <dgm:cxn modelId="{BD458AEC-92FC-4B83-A991-C9BEDFF53BC2}" srcId="{E3B2B174-D67A-47E2-AE4C-EA0D157E01DF}" destId="{A7717D10-DF65-48B2-8805-EA44D554A504}" srcOrd="2" destOrd="0" parTransId="{4311D403-A329-4485-BCD7-86D3447D4170}" sibTransId="{7001C17B-0E0F-422D-8703-F9AF544A9227}"/>
    <dgm:cxn modelId="{0B92F8C3-1FBC-4AA3-A0F2-B284BC3F52F4}" srcId="{8C49FB3C-8D22-4CA4-ABCD-9EFBF47953BA}" destId="{B51648A5-185E-4B9C-A812-FB63E71BCD37}" srcOrd="2" destOrd="0" parTransId="{68E7C1BC-18DF-4945-B652-1009F0C388F2}" sibTransId="{3392057C-24EA-49AB-9C87-8B4B1B32CBA9}"/>
    <dgm:cxn modelId="{532C41FB-8481-491F-A8F2-8E5D828D0325}" srcId="{E3B2B174-D67A-47E2-AE4C-EA0D157E01DF}" destId="{D6A2620A-6EEC-463D-9217-4FAD9E77AEBD}" srcOrd="1" destOrd="0" parTransId="{A7B22671-D6BF-4E7A-97CA-4E26CDD097A8}" sibTransId="{27FB0085-ABCE-4977-85FA-DEB6C3401389}"/>
    <dgm:cxn modelId="{1E652DF0-3274-4AA6-8454-B3F6D143FED2}" type="presOf" srcId="{D5E443DD-FE85-4914-8F7A-3A6637620028}" destId="{2746D161-81DC-4CBF-971A-A1B677725221}" srcOrd="0" destOrd="0" presId="urn:microsoft.com/office/officeart/2005/8/layout/target3"/>
    <dgm:cxn modelId="{C939132E-97EE-4F32-820D-8A0C0E1EEC21}" type="presOf" srcId="{8C49FB3C-8D22-4CA4-ABCD-9EFBF47953BA}" destId="{4E92871D-9E11-470E-9BED-076F0D7C9FAF}" srcOrd="1" destOrd="0" presId="urn:microsoft.com/office/officeart/2005/8/layout/target3"/>
    <dgm:cxn modelId="{BC819CAF-C54C-4CD6-BB30-3C46EB4406CC}" type="presOf" srcId="{B51648A5-185E-4B9C-A812-FB63E71BCD37}" destId="{30958617-26FD-489C-8A52-FE0A842406DA}" srcOrd="0" destOrd="2" presId="urn:microsoft.com/office/officeart/2005/8/layout/target3"/>
    <dgm:cxn modelId="{9AEFB21B-EC3E-457A-8D35-C81614E790DD}" type="presParOf" srcId="{86401E25-18D6-47ED-8DAA-5A3053690205}" destId="{6A83B871-D9D7-4499-94F7-BCDC7D254E6B}" srcOrd="0" destOrd="0" presId="urn:microsoft.com/office/officeart/2005/8/layout/target3"/>
    <dgm:cxn modelId="{5BF22962-B108-40E2-8C52-BBF4D26DA12D}" type="presParOf" srcId="{86401E25-18D6-47ED-8DAA-5A3053690205}" destId="{8C6BEAD1-DD80-433F-9D1A-75EA3190670D}" srcOrd="1" destOrd="0" presId="urn:microsoft.com/office/officeart/2005/8/layout/target3"/>
    <dgm:cxn modelId="{ADD926BD-7754-4F94-BF35-F1B327D7B43B}" type="presParOf" srcId="{86401E25-18D6-47ED-8DAA-5A3053690205}" destId="{81C96C4E-CC93-415E-9984-E68D32C3C13F}" srcOrd="2" destOrd="0" presId="urn:microsoft.com/office/officeart/2005/8/layout/target3"/>
    <dgm:cxn modelId="{976536B7-0B63-457A-97E4-4D1774ACD464}" type="presParOf" srcId="{86401E25-18D6-47ED-8DAA-5A3053690205}" destId="{9496AFEC-F330-46D4-B8F4-8451AB50E208}" srcOrd="3" destOrd="0" presId="urn:microsoft.com/office/officeart/2005/8/layout/target3"/>
    <dgm:cxn modelId="{515A47FF-AD7E-44DD-96A3-56B79CC216E0}" type="presParOf" srcId="{86401E25-18D6-47ED-8DAA-5A3053690205}" destId="{AC75F48E-C4DC-4E2D-9F3F-87728F0320B5}" srcOrd="4" destOrd="0" presId="urn:microsoft.com/office/officeart/2005/8/layout/target3"/>
    <dgm:cxn modelId="{DA066FD6-5223-4592-BE17-F1648E0D3543}" type="presParOf" srcId="{86401E25-18D6-47ED-8DAA-5A3053690205}" destId="{1B606722-7D2D-4122-BD26-0522ED269478}" srcOrd="5" destOrd="0" presId="urn:microsoft.com/office/officeart/2005/8/layout/target3"/>
    <dgm:cxn modelId="{51D1039D-E426-4A03-AB35-BC2D5B93AFBC}" type="presParOf" srcId="{86401E25-18D6-47ED-8DAA-5A3053690205}" destId="{E7CF3CBA-10C8-4380-93DF-5791D7C66461}" srcOrd="6" destOrd="0" presId="urn:microsoft.com/office/officeart/2005/8/layout/target3"/>
    <dgm:cxn modelId="{AE85C3C9-3525-4252-AE18-1E211F7626F8}" type="presParOf" srcId="{86401E25-18D6-47ED-8DAA-5A3053690205}" destId="{64C60C74-CED9-4BB0-9B91-BAD447E21440}" srcOrd="7" destOrd="0" presId="urn:microsoft.com/office/officeart/2005/8/layout/target3"/>
    <dgm:cxn modelId="{1D172870-AF2D-4877-BD38-E3358F3DC308}" type="presParOf" srcId="{86401E25-18D6-47ED-8DAA-5A3053690205}" destId="{8AB2A596-C599-42D1-B9A3-2609AA20317F}" srcOrd="8" destOrd="0" presId="urn:microsoft.com/office/officeart/2005/8/layout/target3"/>
    <dgm:cxn modelId="{A27AE96B-34B2-4019-A223-CEE1DE75D999}" type="presParOf" srcId="{86401E25-18D6-47ED-8DAA-5A3053690205}" destId="{AD119A7A-2B53-41D5-ACAF-8D86E047826D}" srcOrd="9" destOrd="0" presId="urn:microsoft.com/office/officeart/2005/8/layout/target3"/>
    <dgm:cxn modelId="{3873B612-6AE3-4BBC-B7F1-1691AA540DA9}" type="presParOf" srcId="{86401E25-18D6-47ED-8DAA-5A3053690205}" destId="{67E8201B-0F1B-4E6A-BAFF-579759D69824}" srcOrd="10" destOrd="0" presId="urn:microsoft.com/office/officeart/2005/8/layout/target3"/>
    <dgm:cxn modelId="{369BD794-EBDD-43EE-BDF9-E2D4C6E22C5F}" type="presParOf" srcId="{86401E25-18D6-47ED-8DAA-5A3053690205}" destId="{2746D161-81DC-4CBF-971A-A1B677725221}" srcOrd="11" destOrd="0" presId="urn:microsoft.com/office/officeart/2005/8/layout/target3"/>
    <dgm:cxn modelId="{EC772EC4-9EA1-495D-BC5E-7A8A819F6DB5}" type="presParOf" srcId="{86401E25-18D6-47ED-8DAA-5A3053690205}" destId="{4E92871D-9E11-470E-9BED-076F0D7C9FAF}" srcOrd="12" destOrd="0" presId="urn:microsoft.com/office/officeart/2005/8/layout/target3"/>
    <dgm:cxn modelId="{1EA04720-CAC6-4220-9589-AFAACB48E5B5}" type="presParOf" srcId="{86401E25-18D6-47ED-8DAA-5A3053690205}" destId="{30958617-26FD-489C-8A52-FE0A842406DA}" srcOrd="13" destOrd="0" presId="urn:microsoft.com/office/officeart/2005/8/layout/target3"/>
    <dgm:cxn modelId="{3D3B5BC6-FD53-41EB-8A95-D0588A49357B}" type="presParOf" srcId="{86401E25-18D6-47ED-8DAA-5A3053690205}" destId="{F54C47C9-F392-4D79-AF44-6DAB7364648E}" srcOrd="14" destOrd="0" presId="urn:microsoft.com/office/officeart/2005/8/layout/target3"/>
    <dgm:cxn modelId="{8878A57A-70A6-4D4E-9831-88B60306DE97}" type="presParOf" srcId="{86401E25-18D6-47ED-8DAA-5A3053690205}" destId="{6CBCB12E-3621-4C91-BDE1-06C5CFDAC9D4}" srcOrd="15" destOrd="0" presId="urn:microsoft.com/office/officeart/2005/8/layout/target3"/>
    <dgm:cxn modelId="{3A68FDEE-792E-4E2F-AD2D-502A38B28A78}" type="presParOf" srcId="{86401E25-18D6-47ED-8DAA-5A3053690205}" destId="{AE507761-3952-4630-B7C5-C227E0E33AED}" srcOrd="16" destOrd="0" presId="urn:microsoft.com/office/officeart/2005/8/layout/target3"/>
    <dgm:cxn modelId="{2EFEE725-4F94-477B-8D91-30221CCBFB33}" type="presParOf" srcId="{86401E25-18D6-47ED-8DAA-5A3053690205}" destId="{E9B0824F-F57C-4787-8683-BBFC563BD01B}" srcOrd="17" destOrd="0" presId="urn:microsoft.com/office/officeart/2005/8/layout/target3"/>
    <dgm:cxn modelId="{586914DA-0FD0-4477-AF18-7E7D42F3D8AD}" type="presParOf" srcId="{86401E25-18D6-47ED-8DAA-5A3053690205}" destId="{6727899D-B507-4277-AE60-6890400E648E}" srcOrd="18" destOrd="0" presId="urn:microsoft.com/office/officeart/2005/8/layout/target3"/>
    <dgm:cxn modelId="{91C1746A-6CE9-4B0F-8654-33B5CA93EC3B}" type="presParOf" srcId="{86401E25-18D6-47ED-8DAA-5A3053690205}" destId="{D9A6D1DA-4703-4F3C-929A-DB9B0B6F42D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83B871-D9D7-4499-94F7-BCDC7D254E6B}">
      <dsp:nvSpPr>
        <dsp:cNvPr id="0" name=""/>
        <dsp:cNvSpPr/>
      </dsp:nvSpPr>
      <dsp:spPr>
        <a:xfrm>
          <a:off x="-137303" y="0"/>
          <a:ext cx="5440538" cy="544053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96C4E-CC93-415E-9984-E68D32C3C13F}">
      <dsp:nvSpPr>
        <dsp:cNvPr id="0" name=""/>
        <dsp:cNvSpPr/>
      </dsp:nvSpPr>
      <dsp:spPr>
        <a:xfrm>
          <a:off x="2582965" y="0"/>
          <a:ext cx="9174984" cy="5440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Универсальность</a:t>
          </a:r>
          <a:endParaRPr lang="ru-RU" sz="3100" kern="1200" dirty="0"/>
        </a:p>
      </dsp:txBody>
      <dsp:txXfrm>
        <a:off x="2582965" y="0"/>
        <a:ext cx="4587492" cy="1156114"/>
      </dsp:txXfrm>
    </dsp:sp>
    <dsp:sp modelId="{AC75F48E-C4DC-4E2D-9F3F-87728F0320B5}">
      <dsp:nvSpPr>
        <dsp:cNvPr id="0" name=""/>
        <dsp:cNvSpPr/>
      </dsp:nvSpPr>
      <dsp:spPr>
        <a:xfrm>
          <a:off x="576767" y="1156114"/>
          <a:ext cx="4012397" cy="40123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410804"/>
            <a:satOff val="4263"/>
            <a:lumOff val="-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6722-7D2D-4122-BD26-0522ED269478}">
      <dsp:nvSpPr>
        <dsp:cNvPr id="0" name=""/>
        <dsp:cNvSpPr/>
      </dsp:nvSpPr>
      <dsp:spPr>
        <a:xfrm>
          <a:off x="2582965" y="1156114"/>
          <a:ext cx="9174984" cy="40123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410804"/>
              <a:satOff val="4263"/>
              <a:lumOff val="-1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Индивидуальность</a:t>
          </a:r>
          <a:endParaRPr lang="ru-RU" sz="3100" kern="1200" dirty="0"/>
        </a:p>
      </dsp:txBody>
      <dsp:txXfrm>
        <a:off x="2582965" y="1156114"/>
        <a:ext cx="4587492" cy="1156114"/>
      </dsp:txXfrm>
    </dsp:sp>
    <dsp:sp modelId="{64C60C74-CED9-4BB0-9B91-BAD447E21440}">
      <dsp:nvSpPr>
        <dsp:cNvPr id="0" name=""/>
        <dsp:cNvSpPr/>
      </dsp:nvSpPr>
      <dsp:spPr>
        <a:xfrm>
          <a:off x="1290837" y="2312229"/>
          <a:ext cx="2584256" cy="258425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821608"/>
            <a:satOff val="8525"/>
            <a:lumOff val="-2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2A596-C599-42D1-B9A3-2609AA20317F}">
      <dsp:nvSpPr>
        <dsp:cNvPr id="0" name=""/>
        <dsp:cNvSpPr/>
      </dsp:nvSpPr>
      <dsp:spPr>
        <a:xfrm>
          <a:off x="2573882" y="2312229"/>
          <a:ext cx="9174984" cy="2584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821608"/>
              <a:satOff val="8525"/>
              <a:lumOff val="-2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Практическая ориентация</a:t>
          </a:r>
          <a:endParaRPr lang="ru-RU" sz="3100" kern="1200" dirty="0"/>
        </a:p>
      </dsp:txBody>
      <dsp:txXfrm>
        <a:off x="2573882" y="2312229"/>
        <a:ext cx="4587492" cy="1156114"/>
      </dsp:txXfrm>
    </dsp:sp>
    <dsp:sp modelId="{67E8201B-0F1B-4E6A-BAFF-579759D69824}">
      <dsp:nvSpPr>
        <dsp:cNvPr id="0" name=""/>
        <dsp:cNvSpPr/>
      </dsp:nvSpPr>
      <dsp:spPr>
        <a:xfrm>
          <a:off x="2004908" y="3468343"/>
          <a:ext cx="1156114" cy="115611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0232412"/>
            <a:satOff val="12788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6D161-81DC-4CBF-971A-A1B677725221}">
      <dsp:nvSpPr>
        <dsp:cNvPr id="0" name=""/>
        <dsp:cNvSpPr/>
      </dsp:nvSpPr>
      <dsp:spPr>
        <a:xfrm>
          <a:off x="2582965" y="3468343"/>
          <a:ext cx="9174984" cy="1156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232412"/>
              <a:satOff val="12788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Уровневость</a:t>
          </a:r>
          <a:r>
            <a:rPr lang="ru-RU" sz="3100" kern="1200" dirty="0" smtClean="0"/>
            <a:t> образования</a:t>
          </a:r>
          <a:endParaRPr lang="ru-RU" sz="3100" kern="1200" dirty="0"/>
        </a:p>
      </dsp:txBody>
      <dsp:txXfrm>
        <a:off x="2582965" y="3468343"/>
        <a:ext cx="4587492" cy="1156114"/>
      </dsp:txXfrm>
    </dsp:sp>
    <dsp:sp modelId="{30958617-26FD-489C-8A52-FE0A842406DA}">
      <dsp:nvSpPr>
        <dsp:cNvPr id="0" name=""/>
        <dsp:cNvSpPr/>
      </dsp:nvSpPr>
      <dsp:spPr>
        <a:xfrm>
          <a:off x="6578579" y="0"/>
          <a:ext cx="5136706" cy="1156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Единое образовательное пространство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Академическая мобильность студентов и ППС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Единые алгоритмы внешней оценки качества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Сетевое взаимодействие образовательных организаций, в том числе на базе электронных образовательных платформ</a:t>
          </a:r>
          <a:endParaRPr lang="ru-RU" sz="1200" kern="1200" dirty="0"/>
        </a:p>
      </dsp:txBody>
      <dsp:txXfrm>
        <a:off x="6578579" y="0"/>
        <a:ext cx="5136706" cy="1156114"/>
      </dsp:txXfrm>
    </dsp:sp>
    <dsp:sp modelId="{6CBCB12E-3621-4C91-BDE1-06C5CFDAC9D4}">
      <dsp:nvSpPr>
        <dsp:cNvPr id="0" name=""/>
        <dsp:cNvSpPr/>
      </dsp:nvSpPr>
      <dsp:spPr>
        <a:xfrm>
          <a:off x="6775750" y="1156114"/>
          <a:ext cx="5084042" cy="1156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Разнообразие образовательных технологий и образовательных практик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Учет региональных особенностей и потребностей региональных рынков труда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Сохранение уникальности научных школ и подходов к ведению образовательной деятельности</a:t>
          </a:r>
          <a:endParaRPr lang="ru-RU" sz="1200" kern="1200" dirty="0"/>
        </a:p>
      </dsp:txBody>
      <dsp:txXfrm>
        <a:off x="6775750" y="1156114"/>
        <a:ext cx="5084042" cy="1156114"/>
      </dsp:txXfrm>
    </dsp:sp>
    <dsp:sp modelId="{D9A6D1DA-4703-4F3C-929A-DB9B0B6F42DC}">
      <dsp:nvSpPr>
        <dsp:cNvPr id="0" name=""/>
        <dsp:cNvSpPr/>
      </dsp:nvSpPr>
      <dsp:spPr>
        <a:xfrm>
          <a:off x="6642414" y="3468343"/>
          <a:ext cx="4960225" cy="11561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Существенное различие уровней образования через типы профессиональных задач (виды деятельности)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непрерывности профессионального образования в соответствии с «должностным статусом»</a:t>
          </a:r>
          <a:endParaRPr lang="ru-RU" sz="1200" kern="1200" dirty="0"/>
        </a:p>
      </dsp:txBody>
      <dsp:txXfrm>
        <a:off x="6642414" y="3468343"/>
        <a:ext cx="4960225" cy="115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A337E1-11D4-4396-B33D-39036AD4556E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FD9305-6746-44C1-9566-6398BF71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22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9488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8977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08465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77953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47442" algn="l" defTabSz="113897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16930" algn="l" defTabSz="113897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86418" algn="l" defTabSz="113897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55907" algn="l" defTabSz="113897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E51E-6173-470E-B4B3-F84B57501C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jkoia\Desktop\Рисунок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286333" cy="69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61202" y="5266581"/>
            <a:ext cx="10618859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05" y="4306755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105" y="5380090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841586" y="1820977"/>
            <a:ext cx="10558046" cy="4340258"/>
          </a:xfrm>
          <a:prstGeom prst="rect">
            <a:avLst/>
          </a:prstGeom>
        </p:spPr>
        <p:txBody>
          <a:bodyPr vert="horz" lIns="113898" tIns="56949" rIns="113898" bIns="56949" rtlCol="0">
            <a:normAutofit/>
          </a:bodyPr>
          <a:lstStyle>
            <a:lvl1pPr marL="427116" indent="-427116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3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96605" indent="-427116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7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566093" indent="-427116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5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064395" indent="-35593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633883" indent="-35593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8" cy="67746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735598" y="6189738"/>
            <a:ext cx="3195663" cy="364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4D6699-3FB0-4372-9195-E211EE4F9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841586" y="1820977"/>
            <a:ext cx="10558046" cy="4340258"/>
          </a:xfrm>
          <a:prstGeom prst="rect">
            <a:avLst/>
          </a:prstGeom>
        </p:spPr>
        <p:txBody>
          <a:bodyPr vert="horz" lIns="113898" tIns="56949" rIns="113898" bIns="56949" rtlCol="0">
            <a:normAutofit/>
          </a:bodyPr>
          <a:lstStyle>
            <a:lvl1pPr marL="355930" indent="-355930">
              <a:buClr>
                <a:srgbClr val="01669C"/>
              </a:buClr>
              <a:buSzPct val="110000"/>
              <a:buFont typeface="Wingdings" panose="05000000000000000000" pitchFamily="2" charset="2"/>
              <a:buChar char="§"/>
              <a:defRPr sz="3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25419" indent="-355930">
              <a:buClr>
                <a:srgbClr val="01669C"/>
              </a:buClr>
              <a:buSzPct val="110000"/>
              <a:buFont typeface="Wingdings" panose="05000000000000000000" pitchFamily="2" charset="2"/>
              <a:buChar char="§"/>
              <a:defRPr sz="27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494907" indent="-355930">
              <a:buClr>
                <a:srgbClr val="01669C"/>
              </a:buClr>
              <a:buSzPct val="110000"/>
              <a:buFont typeface="Wingdings" panose="05000000000000000000" pitchFamily="2" charset="2"/>
              <a:buChar char="§"/>
              <a:defRPr sz="25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064395" indent="-355930">
              <a:buClr>
                <a:srgbClr val="01669C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633883" indent="-355930">
              <a:buClr>
                <a:srgbClr val="01669C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8" cy="67746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735598" y="6189738"/>
            <a:ext cx="3195663" cy="364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7DD599-2376-4AA8-B496-277785159D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1585" y="1820977"/>
            <a:ext cx="5202515" cy="434025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Clr>
                <a:srgbClr val="005C95"/>
              </a:buClr>
              <a:buSzPct val="110000"/>
              <a:buFont typeface="Wingdings" panose="05000000000000000000" pitchFamily="2" charset="2"/>
              <a:buNone/>
              <a:defRPr>
                <a:latin typeface="+mn-lt"/>
              </a:defRPr>
            </a:lvl1pPr>
            <a:lvl2pPr marL="854232" indent="-284744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1423721" indent="-284744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993209" indent="-284744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562697" indent="-284744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115" y="1820977"/>
            <a:ext cx="5202515" cy="434025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>
                <a:latin typeface="+mn-lt"/>
              </a:defRPr>
            </a:lvl1pPr>
            <a:lvl2pPr marL="996605" indent="-427116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1566093" indent="-427116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2064395" indent="-35593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633883" indent="-35593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8" cy="67746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62A1-E7F4-4E13-9542-018247454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 + изображение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179" y="1614286"/>
            <a:ext cx="3948110" cy="486554"/>
          </a:xfrm>
          <a:prstGeom prst="rect">
            <a:avLst/>
          </a:prstGeom>
        </p:spPr>
        <p:txBody>
          <a:bodyPr lIns="113898" tIns="56949" rIns="113898" bIns="56949" anchor="b"/>
          <a:lstStyle>
            <a:lvl1pPr>
              <a:defRPr sz="35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28484" y="1614287"/>
            <a:ext cx="6197115" cy="4231840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>
                <a:latin typeface="+mn-lt"/>
              </a:defRPr>
            </a:lvl1pPr>
            <a:lvl2pPr marL="569488" indent="0">
              <a:buNone/>
              <a:defRPr sz="3500"/>
            </a:lvl2pPr>
            <a:lvl3pPr marL="1138977" indent="0">
              <a:buNone/>
              <a:defRPr sz="3000"/>
            </a:lvl3pPr>
            <a:lvl4pPr marL="1708465" indent="0">
              <a:buNone/>
              <a:defRPr sz="2500"/>
            </a:lvl4pPr>
            <a:lvl5pPr marL="2277953" indent="0">
              <a:buNone/>
              <a:defRPr sz="2500"/>
            </a:lvl5pPr>
            <a:lvl6pPr marL="2847442" indent="0">
              <a:buNone/>
              <a:defRPr sz="2500"/>
            </a:lvl6pPr>
            <a:lvl7pPr marL="3416930" indent="0">
              <a:buNone/>
              <a:defRPr sz="2500"/>
            </a:lvl7pPr>
            <a:lvl8pPr marL="3986418" indent="0">
              <a:buNone/>
              <a:defRPr sz="2500"/>
            </a:lvl8pPr>
            <a:lvl9pPr marL="4555907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3179" y="2100841"/>
            <a:ext cx="3948110" cy="3753203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2000">
                <a:latin typeface="+mn-lt"/>
              </a:defRPr>
            </a:lvl1pPr>
            <a:lvl2pPr marL="569488" indent="0">
              <a:buNone/>
              <a:defRPr sz="1700"/>
            </a:lvl2pPr>
            <a:lvl3pPr marL="1138977" indent="0">
              <a:buNone/>
              <a:defRPr sz="1500"/>
            </a:lvl3pPr>
            <a:lvl4pPr marL="1708465" indent="0">
              <a:buNone/>
              <a:defRPr sz="1200"/>
            </a:lvl4pPr>
            <a:lvl5pPr marL="2277953" indent="0">
              <a:buNone/>
              <a:defRPr sz="1200"/>
            </a:lvl5pPr>
            <a:lvl6pPr marL="2847442" indent="0">
              <a:buNone/>
              <a:defRPr sz="1200"/>
            </a:lvl6pPr>
            <a:lvl7pPr marL="3416930" indent="0">
              <a:buNone/>
              <a:defRPr sz="1200"/>
            </a:lvl7pPr>
            <a:lvl8pPr marL="3986418" indent="0">
              <a:buNone/>
              <a:defRPr sz="1200"/>
            </a:lvl8pPr>
            <a:lvl9pPr marL="45559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8" cy="67746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86D1-AEC4-4C0E-A4C9-0CA223C0A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161" y="228018"/>
            <a:ext cx="10915082" cy="988078"/>
          </a:xfrm>
          <a:prstGeom prst="rect">
            <a:avLst/>
          </a:prstGeom>
        </p:spPr>
        <p:txBody>
          <a:bodyPr lIns="57029" tIns="28514" rIns="57029" bIns="28514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20161" y="1596125"/>
            <a:ext cx="10915082" cy="4484353"/>
          </a:xfrm>
          <a:prstGeom prst="rect">
            <a:avLst/>
          </a:prstGeom>
        </p:spPr>
        <p:txBody>
          <a:bodyPr lIns="57029" tIns="28514" rIns="57029" bIns="285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160809" y="6232490"/>
            <a:ext cx="3570354" cy="364196"/>
          </a:xfrm>
          <a:prstGeom prst="rect">
            <a:avLst/>
          </a:prstGeom>
        </p:spPr>
        <p:txBody>
          <a:bodyPr lIns="57029" tIns="28514" rIns="57029" bIns="28514"/>
          <a:lstStyle>
            <a:lvl1pPr>
              <a:defRPr smtClean="0"/>
            </a:lvl1pPr>
          </a:lstStyle>
          <a:p>
            <a:pPr>
              <a:defRPr/>
            </a:pPr>
            <a:fld id="{003F75F2-32AD-42E6-BAAB-27A6BFCE4DB2}" type="datetime1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16082" y="6232490"/>
            <a:ext cx="7258412" cy="364196"/>
          </a:xfrm>
          <a:prstGeom prst="rect">
            <a:avLst/>
          </a:prstGeom>
        </p:spPr>
        <p:txBody>
          <a:bodyPr lIns="57029" tIns="28514" rIns="57029" bIns="2851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485522" y="6267665"/>
            <a:ext cx="486314" cy="243835"/>
          </a:xfrm>
        </p:spPr>
        <p:txBody>
          <a:bodyPr/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9E5B3-D5FF-431A-AB94-9B9021FE68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5168" y="6190425"/>
            <a:ext cx="3196687" cy="364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3A7B9F-15C4-4568-8D85-6E85F1A4C8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841584" y="1820976"/>
            <a:ext cx="1055804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001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2573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657350" indent="-28575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114550" indent="-28575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9" cy="6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0229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5168" y="6190426"/>
            <a:ext cx="3196687" cy="364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3A7B9F-15C4-4568-8D85-6E85F1A4C8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>
          <a:xfrm>
            <a:off x="841585" y="1820976"/>
            <a:ext cx="1055804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001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257300" indent="-34290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657350" indent="-28575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114550" indent="-285750"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116065" y="439363"/>
            <a:ext cx="8481408" cy="67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4070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241213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05010" y="2525616"/>
            <a:ext cx="4719929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dejkoia\Desktop\_MG_4242 40x60 copy1.jpg"/>
          <p:cNvPicPr>
            <a:picLocks noChangeAspect="1" noChangeArrowheads="1"/>
          </p:cNvPicPr>
          <p:nvPr userDrawn="1"/>
        </p:nvPicPr>
        <p:blipFill>
          <a:blip r:embed="rId2" cstate="print"/>
          <a:srcRect l="27724" r="34657" b="-2223"/>
          <a:stretch>
            <a:fillRect/>
          </a:stretch>
        </p:blipFill>
        <p:spPr bwMode="auto">
          <a:xfrm>
            <a:off x="1" y="0"/>
            <a:ext cx="4768973" cy="69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7272" y="339001"/>
            <a:ext cx="6033941" cy="2066288"/>
          </a:xfrm>
          <a:prstGeom prst="rect">
            <a:avLst/>
          </a:prstGeom>
        </p:spPr>
        <p:txBody>
          <a:bodyPr anchor="b"/>
          <a:lstStyle>
            <a:lvl1pPr algn="l"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7270" y="2646310"/>
            <a:ext cx="6033941" cy="7275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206678" y="3698958"/>
            <a:ext cx="5140354" cy="1230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8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jkoia\Desktop\Рисунок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286333" cy="69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61202" y="5266581"/>
            <a:ext cx="10618859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dejkoia\Desktop\Девочка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82410" cy="35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05" y="4306755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105" y="5380090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3 (с возможностью вставки изображ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" y="4752"/>
            <a:ext cx="12274562" cy="68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280448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1202" y="5915798"/>
            <a:ext cx="10618859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602" y="3912725"/>
            <a:ext cx="961249" cy="76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05" y="4956027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105" y="6029361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0"/>
          </p:nvPr>
        </p:nvSpPr>
        <p:spPr>
          <a:xfrm>
            <a:off x="10153" y="1"/>
            <a:ext cx="12270102" cy="364021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/>
            </a:lvl1pPr>
            <a:lvl2pPr marL="569488" indent="0">
              <a:buNone/>
              <a:defRPr sz="3500"/>
            </a:lvl2pPr>
            <a:lvl3pPr marL="1138977" indent="0">
              <a:buNone/>
              <a:defRPr sz="3000"/>
            </a:lvl3pPr>
            <a:lvl4pPr marL="1708465" indent="0">
              <a:buNone/>
              <a:defRPr sz="2500"/>
            </a:lvl4pPr>
            <a:lvl5pPr marL="2277953" indent="0">
              <a:buNone/>
              <a:defRPr sz="2500"/>
            </a:lvl5pPr>
            <a:lvl6pPr marL="2847442" indent="0">
              <a:buNone/>
              <a:defRPr sz="2500"/>
            </a:lvl6pPr>
            <a:lvl7pPr marL="3416930" indent="0">
              <a:buNone/>
              <a:defRPr sz="2500"/>
            </a:lvl7pPr>
            <a:lvl8pPr marL="3986418" indent="0">
              <a:buNone/>
              <a:defRPr sz="2500"/>
            </a:lvl8pPr>
            <a:lvl9pPr marL="4555907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4 (с возможностью вставки изображ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" y="4752"/>
            <a:ext cx="12274562" cy="68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280448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1202" y="5915798"/>
            <a:ext cx="10618859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602" y="3912725"/>
            <a:ext cx="961249" cy="76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05" y="4956027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solidFill>
                  <a:srgbClr val="37679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105" y="6029361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0"/>
          </p:nvPr>
        </p:nvSpPr>
        <p:spPr>
          <a:xfrm>
            <a:off x="10153" y="1"/>
            <a:ext cx="12270102" cy="364021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/>
            </a:lvl1pPr>
            <a:lvl2pPr marL="569488" indent="0">
              <a:buNone/>
              <a:defRPr sz="3500"/>
            </a:lvl2pPr>
            <a:lvl3pPr marL="1138977" indent="0">
              <a:buNone/>
              <a:defRPr sz="3000"/>
            </a:lvl3pPr>
            <a:lvl4pPr marL="1708465" indent="0">
              <a:buNone/>
              <a:defRPr sz="2500"/>
            </a:lvl4pPr>
            <a:lvl5pPr marL="2277953" indent="0">
              <a:buNone/>
              <a:defRPr sz="2500"/>
            </a:lvl5pPr>
            <a:lvl6pPr marL="2847442" indent="0">
              <a:buNone/>
              <a:defRPr sz="2500"/>
            </a:lvl6pPr>
            <a:lvl7pPr marL="3416930" indent="0">
              <a:buNone/>
              <a:defRPr sz="2500"/>
            </a:lvl7pPr>
            <a:lvl8pPr marL="3986418" indent="0">
              <a:buNone/>
              <a:defRPr sz="2500"/>
            </a:lvl8pPr>
            <a:lvl9pPr marL="4555907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- 5 (без изображ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" y="4752"/>
            <a:ext cx="12274562" cy="68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38" y="3002741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5209" y="4221361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- 6 (без изображ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" y="4752"/>
            <a:ext cx="12274562" cy="68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38" y="3002741"/>
            <a:ext cx="10558046" cy="839430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ctr">
              <a:defRPr sz="4000" cap="all" baseline="0">
                <a:solidFill>
                  <a:srgbClr val="255F9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5209" y="4221361"/>
            <a:ext cx="10558046" cy="653785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ctr">
              <a:buNone/>
              <a:defRPr sz="30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5694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389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0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779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47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1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864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55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241213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05010" y="2525616"/>
            <a:ext cx="4719930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dejkoia\Desktop\_MG_4242 40x60 copy1.jpg"/>
          <p:cNvPicPr>
            <a:picLocks noChangeAspect="1" noChangeArrowheads="1"/>
          </p:cNvPicPr>
          <p:nvPr userDrawn="1"/>
        </p:nvPicPr>
        <p:blipFill>
          <a:blip r:embed="rId2" cstate="print"/>
          <a:srcRect l="27724" r="34657" b="-2223"/>
          <a:stretch>
            <a:fillRect/>
          </a:stretch>
        </p:blipFill>
        <p:spPr bwMode="auto">
          <a:xfrm>
            <a:off x="0" y="1"/>
            <a:ext cx="4768973" cy="69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7272" y="339001"/>
            <a:ext cx="6033940" cy="2066288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l">
              <a:defRPr sz="4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7271" y="2646310"/>
            <a:ext cx="6033940" cy="72754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l">
              <a:buNone/>
              <a:defRPr sz="3000" cap="all" baseline="0">
                <a:latin typeface="+mn-lt"/>
              </a:defRPr>
            </a:lvl1pPr>
            <a:lvl2pPr marL="569488" indent="0" algn="ctr">
              <a:buNone/>
              <a:defRPr sz="2500"/>
            </a:lvl2pPr>
            <a:lvl3pPr marL="1138977" indent="0" algn="ctr">
              <a:buNone/>
              <a:defRPr sz="2200"/>
            </a:lvl3pPr>
            <a:lvl4pPr marL="1708465" indent="0" algn="ctr">
              <a:buNone/>
              <a:defRPr sz="2000"/>
            </a:lvl4pPr>
            <a:lvl5pPr marL="2277953" indent="0" algn="ctr">
              <a:buNone/>
              <a:defRPr sz="2000"/>
            </a:lvl5pPr>
            <a:lvl6pPr marL="2847442" indent="0" algn="ctr">
              <a:buNone/>
              <a:defRPr sz="2000"/>
            </a:lvl6pPr>
            <a:lvl7pPr marL="3416930" indent="0" algn="ctr">
              <a:buNone/>
              <a:defRPr sz="2000"/>
            </a:lvl7pPr>
            <a:lvl8pPr marL="3986418" indent="0" algn="ctr">
              <a:buNone/>
              <a:defRPr sz="2000"/>
            </a:lvl8pPr>
            <a:lvl9pPr marL="4555907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206677" y="3698958"/>
            <a:ext cx="5140354" cy="123034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lang="ru-RU" sz="35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241213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05010" y="2525616"/>
            <a:ext cx="4719930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dejkoia\Desktop\_MG_4242 40x60 copy1.jpg"/>
          <p:cNvPicPr>
            <a:picLocks noChangeAspect="1" noChangeArrowheads="1"/>
          </p:cNvPicPr>
          <p:nvPr userDrawn="1"/>
        </p:nvPicPr>
        <p:blipFill>
          <a:blip r:embed="rId2" cstate="print"/>
          <a:srcRect l="27724" r="34657" b="-2223"/>
          <a:stretch>
            <a:fillRect/>
          </a:stretch>
        </p:blipFill>
        <p:spPr bwMode="auto">
          <a:xfrm>
            <a:off x="0" y="1"/>
            <a:ext cx="4768973" cy="69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День открытых дверей 5 апреля 2015\Лицо с буклета.jpg"/>
          <p:cNvPicPr>
            <a:picLocks noChangeAspect="1" noChangeArrowheads="1"/>
          </p:cNvPicPr>
          <p:nvPr userDrawn="1"/>
        </p:nvPicPr>
        <p:blipFill>
          <a:blip r:embed="rId3" cstate="print"/>
          <a:srcRect l="45979"/>
          <a:stretch>
            <a:fillRect/>
          </a:stretch>
        </p:blipFill>
        <p:spPr bwMode="auto">
          <a:xfrm>
            <a:off x="-827851" y="1"/>
            <a:ext cx="5596824" cy="68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dejkoia\Desktop\девочка_______.jpg"/>
          <p:cNvPicPr>
            <a:picLocks noChangeAspect="1" noChangeArrowheads="1"/>
          </p:cNvPicPr>
          <p:nvPr userDrawn="1"/>
        </p:nvPicPr>
        <p:blipFill>
          <a:blip r:embed="rId4" cstate="print"/>
          <a:srcRect l="36504" t="34448" r="11336"/>
          <a:stretch>
            <a:fillRect/>
          </a:stretch>
        </p:blipFill>
        <p:spPr bwMode="auto">
          <a:xfrm>
            <a:off x="-1314360" y="0"/>
            <a:ext cx="608921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7272" y="339001"/>
            <a:ext cx="6033940" cy="2066288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l">
              <a:defRPr sz="4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7271" y="2646310"/>
            <a:ext cx="6033940" cy="72754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l">
              <a:buNone/>
              <a:defRPr sz="3000" cap="all" baseline="0">
                <a:latin typeface="+mn-lt"/>
              </a:defRPr>
            </a:lvl1pPr>
            <a:lvl2pPr marL="569488" indent="0" algn="ctr">
              <a:buNone/>
              <a:defRPr sz="2500"/>
            </a:lvl2pPr>
            <a:lvl3pPr marL="1138977" indent="0" algn="ctr">
              <a:buNone/>
              <a:defRPr sz="2200"/>
            </a:lvl3pPr>
            <a:lvl4pPr marL="1708465" indent="0" algn="ctr">
              <a:buNone/>
              <a:defRPr sz="2000"/>
            </a:lvl4pPr>
            <a:lvl5pPr marL="2277953" indent="0" algn="ctr">
              <a:buNone/>
              <a:defRPr sz="2000"/>
            </a:lvl5pPr>
            <a:lvl6pPr marL="2847442" indent="0" algn="ctr">
              <a:buNone/>
              <a:defRPr sz="2000"/>
            </a:lvl6pPr>
            <a:lvl7pPr marL="3416930" indent="0" algn="ctr">
              <a:buNone/>
              <a:defRPr sz="2000"/>
            </a:lvl7pPr>
            <a:lvl8pPr marL="3986418" indent="0" algn="ctr">
              <a:buNone/>
              <a:defRPr sz="2000"/>
            </a:lvl8pPr>
            <a:lvl9pPr marL="4555907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206677" y="3698958"/>
            <a:ext cx="5140354" cy="123034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lang="ru-RU" sz="35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- 3 (с возможностью вставки изображ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241213" cy="68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05010" y="2525616"/>
            <a:ext cx="4719930" cy="0"/>
          </a:xfrm>
          <a:prstGeom prst="line">
            <a:avLst/>
          </a:prstGeom>
          <a:ln w="28575">
            <a:solidFill>
              <a:srgbClr val="DC7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7272" y="339001"/>
            <a:ext cx="6033940" cy="2066288"/>
          </a:xfrm>
          <a:prstGeom prst="rect">
            <a:avLst/>
          </a:prstGeom>
        </p:spPr>
        <p:txBody>
          <a:bodyPr lIns="113898" tIns="56949" rIns="113898" bIns="56949" anchor="b"/>
          <a:lstStyle>
            <a:lvl1pPr algn="l">
              <a:defRPr sz="4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7271" y="2646310"/>
            <a:ext cx="6033940" cy="72754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 algn="l">
              <a:buNone/>
              <a:defRPr sz="3000" cap="all" baseline="0">
                <a:latin typeface="+mn-lt"/>
              </a:defRPr>
            </a:lvl1pPr>
            <a:lvl2pPr marL="569488" indent="0" algn="ctr">
              <a:buNone/>
              <a:defRPr sz="2500"/>
            </a:lvl2pPr>
            <a:lvl3pPr marL="1138977" indent="0" algn="ctr">
              <a:buNone/>
              <a:defRPr sz="2200"/>
            </a:lvl3pPr>
            <a:lvl4pPr marL="1708465" indent="0" algn="ctr">
              <a:buNone/>
              <a:defRPr sz="2000"/>
            </a:lvl4pPr>
            <a:lvl5pPr marL="2277953" indent="0" algn="ctr">
              <a:buNone/>
              <a:defRPr sz="2000"/>
            </a:lvl5pPr>
            <a:lvl6pPr marL="2847442" indent="0" algn="ctr">
              <a:buNone/>
              <a:defRPr sz="2000"/>
            </a:lvl6pPr>
            <a:lvl7pPr marL="3416930" indent="0" algn="ctr">
              <a:buNone/>
              <a:defRPr sz="2000"/>
            </a:lvl7pPr>
            <a:lvl8pPr marL="3986418" indent="0" algn="ctr">
              <a:buNone/>
              <a:defRPr sz="2000"/>
            </a:lvl8pPr>
            <a:lvl9pPr marL="4555907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0"/>
          </p:nvPr>
        </p:nvSpPr>
        <p:spPr>
          <a:xfrm>
            <a:off x="10152" y="0"/>
            <a:ext cx="4742798" cy="6840538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sz="4000"/>
            </a:lvl1pPr>
            <a:lvl2pPr marL="569488" indent="0">
              <a:buNone/>
              <a:defRPr sz="3500"/>
            </a:lvl2pPr>
            <a:lvl3pPr marL="1138977" indent="0">
              <a:buNone/>
              <a:defRPr sz="3000"/>
            </a:lvl3pPr>
            <a:lvl4pPr marL="1708465" indent="0">
              <a:buNone/>
              <a:defRPr sz="2500"/>
            </a:lvl4pPr>
            <a:lvl5pPr marL="2277953" indent="0">
              <a:buNone/>
              <a:defRPr sz="2500"/>
            </a:lvl5pPr>
            <a:lvl6pPr marL="2847442" indent="0">
              <a:buNone/>
              <a:defRPr sz="2500"/>
            </a:lvl6pPr>
            <a:lvl7pPr marL="3416930" indent="0">
              <a:buNone/>
              <a:defRPr sz="2500"/>
            </a:lvl7pPr>
            <a:lvl8pPr marL="3986418" indent="0">
              <a:buNone/>
              <a:defRPr sz="2500"/>
            </a:lvl8pPr>
            <a:lvl9pPr marL="4555907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206677" y="3698958"/>
            <a:ext cx="5140354" cy="1230347"/>
          </a:xfrm>
          <a:prstGeom prst="rect">
            <a:avLst/>
          </a:prstGeom>
        </p:spPr>
        <p:txBody>
          <a:bodyPr lIns="113898" tIns="56949" rIns="113898" bIns="56949"/>
          <a:lstStyle>
            <a:lvl1pPr marL="0" indent="0">
              <a:buNone/>
              <a:defRPr lang="ru-RU" sz="35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60493" y="6203988"/>
            <a:ext cx="339379" cy="337277"/>
          </a:xfrm>
          <a:prstGeom prst="rect">
            <a:avLst/>
          </a:prstGeom>
          <a:solidFill>
            <a:srgbClr val="01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98" tIns="56949" rIns="113898" bIns="56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7178" y="6189738"/>
            <a:ext cx="2754273" cy="364196"/>
          </a:xfrm>
          <a:prstGeom prst="rect">
            <a:avLst/>
          </a:prstGeom>
        </p:spPr>
        <p:txBody>
          <a:bodyPr vert="horz" lIns="113898" tIns="56949" rIns="113898" bIns="5694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D512D4-7AC6-42BD-B11E-9FB4040D6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36" r:id="rId12"/>
    <p:sldLayoutId id="2147483837" r:id="rId13"/>
    <p:sldLayoutId id="2147483849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kern="1200">
          <a:solidFill>
            <a:srgbClr val="7F7F7F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5pPr>
      <a:lvl6pPr marL="569488" algn="l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6pPr>
      <a:lvl7pPr marL="1138977" algn="l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7pPr>
      <a:lvl8pPr marL="1708465" algn="l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8pPr>
      <a:lvl9pPr marL="2277953" algn="l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7F7F7F"/>
          </a:solidFill>
          <a:latin typeface="Verdana" pitchFamily="34" charset="0"/>
        </a:defRPr>
      </a:lvl9pPr>
    </p:titleStyle>
    <p:bodyStyle>
      <a:lvl1pPr marL="284744" indent="-284744" algn="l" rtl="0" eaLnBrk="0" fontAlgn="base" hangingPunct="0">
        <a:lnSpc>
          <a:spcPct val="90000"/>
        </a:lnSpc>
        <a:spcBef>
          <a:spcPts val="1246"/>
        </a:spcBef>
        <a:spcAft>
          <a:spcPct val="0"/>
        </a:spcAft>
        <a:buFont typeface="Arial" charset="0"/>
        <a:buChar char="•"/>
        <a:defRPr sz="3500" kern="1200">
          <a:solidFill>
            <a:srgbClr val="7F7F7F"/>
          </a:solidFill>
          <a:latin typeface="Corbel" panose="020B0503020204020204" pitchFamily="34" charset="0"/>
          <a:ea typeface="+mn-ea"/>
          <a:cs typeface="+mn-cs"/>
        </a:defRPr>
      </a:lvl1pPr>
      <a:lvl2pPr marL="854232" indent="-284744" algn="l" rtl="0" eaLnBrk="0" fontAlgn="base" hangingPunct="0">
        <a:lnSpc>
          <a:spcPct val="90000"/>
        </a:lnSpc>
        <a:spcBef>
          <a:spcPts val="623"/>
        </a:spcBef>
        <a:spcAft>
          <a:spcPct val="0"/>
        </a:spcAft>
        <a:buFont typeface="Arial" charset="0"/>
        <a:buChar char="•"/>
        <a:defRPr sz="3000" kern="1200">
          <a:solidFill>
            <a:srgbClr val="7F7F7F"/>
          </a:solidFill>
          <a:latin typeface="Corbel" panose="020B0503020204020204" pitchFamily="34" charset="0"/>
          <a:ea typeface="+mn-ea"/>
          <a:cs typeface="+mn-cs"/>
        </a:defRPr>
      </a:lvl2pPr>
      <a:lvl3pPr marL="1423721" indent="-284744" algn="l" rtl="0" eaLnBrk="0" fontAlgn="base" hangingPunct="0">
        <a:lnSpc>
          <a:spcPct val="90000"/>
        </a:lnSpc>
        <a:spcBef>
          <a:spcPts val="623"/>
        </a:spcBef>
        <a:spcAft>
          <a:spcPct val="0"/>
        </a:spcAft>
        <a:buFont typeface="Arial" charset="0"/>
        <a:buChar char="•"/>
        <a:defRPr sz="2500" kern="1200">
          <a:solidFill>
            <a:srgbClr val="7F7F7F"/>
          </a:solidFill>
          <a:latin typeface="Corbel" panose="020B0503020204020204" pitchFamily="34" charset="0"/>
          <a:ea typeface="+mn-ea"/>
          <a:cs typeface="+mn-cs"/>
        </a:defRPr>
      </a:lvl3pPr>
      <a:lvl4pPr marL="1993209" indent="-284744" algn="l" rtl="0" eaLnBrk="0" fontAlgn="base" hangingPunct="0">
        <a:lnSpc>
          <a:spcPct val="90000"/>
        </a:lnSpc>
        <a:spcBef>
          <a:spcPts val="623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Corbel" panose="020B0503020204020204" pitchFamily="34" charset="0"/>
          <a:ea typeface="+mn-ea"/>
          <a:cs typeface="+mn-cs"/>
        </a:defRPr>
      </a:lvl4pPr>
      <a:lvl5pPr marL="2562697" indent="-284744" algn="l" rtl="0" eaLnBrk="0" fontAlgn="base" hangingPunct="0">
        <a:lnSpc>
          <a:spcPct val="90000"/>
        </a:lnSpc>
        <a:spcBef>
          <a:spcPts val="623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Corbel" panose="020B0503020204020204" pitchFamily="34" charset="0"/>
          <a:ea typeface="+mn-ea"/>
          <a:cs typeface="+mn-cs"/>
        </a:defRPr>
      </a:lvl5pPr>
      <a:lvl6pPr marL="3132186" indent="-284744" algn="l" defTabSz="1138977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674" indent="-284744" algn="l" defTabSz="1138977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71162" indent="-284744" algn="l" defTabSz="1138977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40651" indent="-284744" algn="l" defTabSz="1138977" rtl="0" eaLnBrk="1" latinLnBrk="0" hangingPunct="1">
        <a:lnSpc>
          <a:spcPct val="90000"/>
        </a:lnSpc>
        <a:spcBef>
          <a:spcPts val="62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488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77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8465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47442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930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418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55907" algn="l" defTabSz="11389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Руководитель Центра лицензирования и аккредитации образовательных программ, кандидат социологических наук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Елена Николаевна Тимошина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892" y="3883145"/>
            <a:ext cx="11790865" cy="1125736"/>
          </a:xfrm>
          <a:prstGeom prst="rect">
            <a:avLst/>
          </a:prstGeom>
        </p:spPr>
        <p:txBody>
          <a:bodyPr lIns="57029" tIns="28514" rIns="57029" bIns="28514" anchor="b"/>
          <a:lstStyle/>
          <a:p>
            <a:pPr algn="ctr" defTabSz="256628" eaLnBrk="0" hangingPunct="0">
              <a:lnSpc>
                <a:spcPct val="120000"/>
              </a:lnSpc>
              <a:defRPr sz="1800" b="0" cap="none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002060"/>
                </a:solidFill>
              </a:rPr>
              <a:t>НОВЫЕ ПРИНЦИПЫ И АЛГОРИТМ ПОСТРОЕНИЯ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ПРИМЕРНОЙ ОСНОВНОЙ ОБРАЗОВАТЕЛЬНОЙ ПРОГРАММЫ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383323" y="249348"/>
            <a:ext cx="9666621" cy="7288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Участие профессиональных организаций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образовательной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B9F-15C4-4568-8D85-6E85F1A4C8BD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2" name="Группа 13"/>
          <p:cNvGrpSpPr/>
          <p:nvPr/>
        </p:nvGrpSpPr>
        <p:grpSpPr>
          <a:xfrm>
            <a:off x="158748" y="1768461"/>
            <a:ext cx="11873754" cy="4309320"/>
            <a:chOff x="128464" y="1340767"/>
            <a:chExt cx="9608640" cy="4320321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3296816" y="1340768"/>
              <a:ext cx="6440288" cy="14400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Образовательные </a:t>
              </a:r>
            </a:p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программы утвержденные </a:t>
              </a:r>
            </a:p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в отрасли</a:t>
              </a:r>
              <a:endParaRPr lang="ru-RU" sz="1400" b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154782" y="1340767"/>
              <a:ext cx="5374282" cy="14400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Представители управления</a:t>
              </a:r>
            </a:p>
            <a:p>
              <a:pPr algn="l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отраслью: </a:t>
              </a:r>
              <a:b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Министерство труда и социальной защиты </a:t>
              </a:r>
              <a:b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Российской Федерации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4304928" y="2780928"/>
              <a:ext cx="5400600" cy="1440000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5350" indent="180975" algn="r"/>
              <a:endParaRPr lang="ru-RU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Кобрендинговый </a:t>
              </a:r>
            </a:p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образовательный контент </a:t>
              </a:r>
            </a:p>
            <a:p>
              <a:pPr algn="r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образовательной программы</a:t>
              </a:r>
              <a:endParaRPr lang="ru-RU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128464" y="2780928"/>
              <a:ext cx="5400600" cy="1440000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5350" indent="180975" algn="ctr"/>
              <a:endParaRPr lang="ru-RU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Ключевые представители</a:t>
              </a:r>
            </a:p>
            <a:p>
              <a:pPr algn="l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отрасли:</a:t>
              </a:r>
            </a:p>
            <a:p>
              <a:pPr algn="l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региональный департамент</a:t>
              </a:r>
            </a:p>
            <a:p>
              <a:pPr algn="l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(министерство) социальной защиты</a:t>
              </a:r>
            </a:p>
            <a:p>
              <a:pPr algn="l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населения, известные </a:t>
              </a:r>
            </a:p>
            <a:p>
              <a:pPr algn="l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благотворительные фонды</a:t>
              </a:r>
            </a:p>
            <a:p>
              <a:pPr algn="ctr"/>
              <a:endParaRPr lang="ru-RU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4304928" y="4221088"/>
              <a:ext cx="5400600" cy="1440000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Материально-техническое </a:t>
              </a:r>
            </a:p>
            <a:p>
              <a:pPr algn="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обеспечение образовательной </a:t>
              </a:r>
            </a:p>
            <a:p>
              <a:pPr algn="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программы </a:t>
              </a:r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(практика, </a:t>
              </a:r>
            </a:p>
            <a:p>
              <a:pPr algn="r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дуальное обучение, практическое </a:t>
              </a:r>
            </a:p>
            <a:p>
              <a:pPr algn="r"/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обучение на базе работодателя)</a:t>
              </a:r>
              <a:endParaRPr lang="ru-RU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128464" y="4221088"/>
              <a:ext cx="5400600" cy="1440000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sz="1400" b="1" smtClean="0">
                  <a:solidFill>
                    <a:schemeClr val="tx1">
                      <a:lumMod val="50000"/>
                    </a:schemeClr>
                  </a:solidFill>
                </a:rPr>
                <a:t>Индустриальные партнеры:</a:t>
              </a:r>
            </a:p>
            <a:p>
              <a:pPr algn="l"/>
              <a:r>
                <a:rPr lang="ru-RU" sz="1400" smtClean="0">
                  <a:solidFill>
                    <a:schemeClr val="tx1">
                      <a:lumMod val="50000"/>
                    </a:schemeClr>
                  </a:solidFill>
                </a:rPr>
                <a:t>Центры </a:t>
              </a:r>
              <a:r>
                <a:rPr lang="ru-RU" sz="1400" dirty="0" smtClean="0">
                  <a:solidFill>
                    <a:schemeClr val="tx1">
                      <a:lumMod val="50000"/>
                    </a:schemeClr>
                  </a:solidFill>
                </a:rPr>
                <a:t>социального обслуживания</a:t>
              </a:r>
              <a:endParaRPr lang="ru-RU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Рисунок 5" descr="working_toge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101" y="4449627"/>
            <a:ext cx="4449148" cy="2390912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9456" y="1135401"/>
            <a:ext cx="5864352" cy="48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Пример по направлению «Социальная работа»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mini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419" y="2486549"/>
            <a:ext cx="4894063" cy="323210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383322" y="116335"/>
            <a:ext cx="9521177" cy="1005545"/>
          </a:xfrm>
        </p:spPr>
        <p:txBody>
          <a:bodyPr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Возможности использования «независимых» оценочных средств </a:t>
            </a:r>
            <a:r>
              <a:rPr lang="ru-RU" sz="24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400" b="1" dirty="0" smtClean="0">
                <a:solidFill>
                  <a:srgbClr val="002060"/>
                </a:solidFill>
              </a:rPr>
              <a:t> профессиональных компетенций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2B2E69C-A103-4BAC-844B-D292D27C56F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8913" y="2663212"/>
            <a:ext cx="3114404" cy="718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/>
              <a:t>Центр оценки квалификации</a:t>
            </a:r>
            <a:endParaRPr lang="ru-RU" sz="1400" b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518913" y="1370369"/>
            <a:ext cx="3025421" cy="1292844"/>
          </a:xfrm>
          <a:prstGeom prst="downArrowCallout">
            <a:avLst>
              <a:gd name="adj1" fmla="val 23031"/>
              <a:gd name="adj2" fmla="val 25000"/>
              <a:gd name="adj3" fmla="val 25000"/>
              <a:gd name="adj4" fmla="val 69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Совет по профессиональным квалификациям</a:t>
            </a:r>
            <a:endParaRPr lang="ru-RU" sz="1400" b="1" dirty="0"/>
          </a:p>
        </p:txBody>
      </p:sp>
      <p:pic>
        <p:nvPicPr>
          <p:cNvPr id="10" name="Рисунок 9" descr="1424151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178" y="2160441"/>
            <a:ext cx="4095086" cy="2003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620" y="1605537"/>
            <a:ext cx="41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3659B"/>
                </a:solidFill>
                <a:latin typeface="+mj-lt"/>
              </a:rPr>
              <a:t>Выпускники (обучающиеся) ОПОП</a:t>
            </a:r>
            <a:endParaRPr lang="ru-RU" sz="2000" dirty="0">
              <a:solidFill>
                <a:srgbClr val="13659B"/>
              </a:solidFill>
              <a:latin typeface="+mj-lt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7461504" y="3923042"/>
            <a:ext cx="4779709" cy="1005545"/>
          </a:xfrm>
          <a:prstGeom prst="ribbon2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smtClean="0">
                <a:solidFill>
                  <a:schemeClr val="bg1"/>
                </a:solidFill>
              </a:rPr>
              <a:t>Свидетельство</a:t>
            </a:r>
            <a:r>
              <a:rPr lang="ru-RU" sz="1400" smtClean="0">
                <a:solidFill>
                  <a:schemeClr val="bg1"/>
                </a:solidFill>
              </a:rPr>
              <a:t> о профессиональной квалификации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6589" y="1298545"/>
            <a:ext cx="3114404" cy="10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3659B"/>
                </a:solidFill>
                <a:latin typeface="+mn-lt"/>
              </a:rPr>
              <a:t>Дополнительно </a:t>
            </a:r>
            <a:r>
              <a:rPr lang="ru-RU" sz="2000" smtClean="0">
                <a:solidFill>
                  <a:srgbClr val="13659B"/>
                </a:solidFill>
                <a:latin typeface="+mn-lt"/>
              </a:rPr>
              <a:t>к документу об образовании</a:t>
            </a:r>
            <a:endParaRPr lang="ru-RU" sz="2000" b="1" dirty="0">
              <a:solidFill>
                <a:srgbClr val="13659B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29" y="4458829"/>
            <a:ext cx="4162981" cy="59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СПРАВОЧНО: в структуре Национального совета при Президенте Российской Федерации по профессиональным квалификациям</a:t>
            </a:r>
            <a:endParaRPr lang="ru-RU" sz="1100" dirty="0">
              <a:solidFill>
                <a:srgbClr val="002060"/>
              </a:solidFill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4251964" y="3420269"/>
            <a:ext cx="3737285" cy="2729337"/>
            <a:chOff x="3440832" y="3645024"/>
            <a:chExt cx="3024336" cy="27363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440832" y="3645024"/>
              <a:ext cx="3024336" cy="27363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b="1" dirty="0" smtClean="0">
                  <a:solidFill>
                    <a:srgbClr val="13659B"/>
                  </a:solidFill>
                </a:rPr>
                <a:t>Профессиональный экзамен</a:t>
              </a:r>
              <a:endParaRPr lang="ru-RU" sz="1400" b="1" dirty="0">
                <a:solidFill>
                  <a:srgbClr val="13659B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56856" y="4220004"/>
              <a:ext cx="259228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ВО-БАК: </a:t>
              </a:r>
              <a:r>
                <a:rPr lang="ru-RU" sz="1400" dirty="0" smtClean="0">
                  <a:solidFill>
                    <a:srgbClr val="002060"/>
                  </a:solidFill>
                </a:rPr>
                <a:t>в пределах </a:t>
              </a:r>
              <a:r>
                <a:rPr lang="ru-RU" sz="1400" dirty="0" smtClean="0">
                  <a:solidFill>
                    <a:srgbClr val="002060"/>
                  </a:solidFill>
                </a:rPr>
                <a:t>профиля </a:t>
              </a:r>
              <a:r>
                <a:rPr lang="ru-RU" sz="1400" dirty="0" smtClean="0">
                  <a:solidFill>
                    <a:srgbClr val="002060"/>
                  </a:solidFill>
                </a:rPr>
                <a:t>дисциплины ОП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56856" y="4940083"/>
              <a:ext cx="2592288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ВО-МАГ: </a:t>
              </a:r>
              <a:r>
                <a:rPr lang="ru-RU" sz="1400" dirty="0" smtClean="0">
                  <a:solidFill>
                    <a:srgbClr val="002060"/>
                  </a:solidFill>
                </a:rPr>
                <a:t>в пределах «управленческого» направления ОП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435345" y="81280"/>
            <a:ext cx="8481408" cy="6774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учебного плана программы бакалавриата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6613" y="1264850"/>
          <a:ext cx="10559330" cy="4722141"/>
        </p:xfrm>
        <a:graphic>
          <a:graphicData uri="http://schemas.openxmlformats.org/drawingml/2006/table">
            <a:tbl>
              <a:tblPr/>
              <a:tblGrid>
                <a:gridCol w="622300"/>
                <a:gridCol w="6173955"/>
                <a:gridCol w="821382"/>
                <a:gridCol w="821382"/>
                <a:gridCol w="993299"/>
                <a:gridCol w="1127012"/>
              </a:tblGrid>
              <a:tr h="50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Б1.Б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Базовая часть 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(перечень инвариантных дисциплин)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экз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зач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всего часов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114 </a:t>
                      </a:r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з.е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Б1.Б.1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История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России, всеобщая история)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Философия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Правоведение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 и культура речи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Технологии самоорганизации и эффективного взаимодействия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жизнедеятельности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9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Б1.Б.10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 и информационные технологии в профессиональной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Б1.Б.11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История социальной работы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Б1.Б.12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Теория социальной работы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Б1.Б.13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Технологии социальной работы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2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Теория и практика социального взаимодействия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Б1.Б.15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Методы исследования в социальной работе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Элективные курсы по физической культуре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2-6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435345" y="81280"/>
            <a:ext cx="8481408" cy="6774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учебного плана программы бакалавриата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5793" y="1240720"/>
          <a:ext cx="11036182" cy="5423093"/>
        </p:xfrm>
        <a:graphic>
          <a:graphicData uri="http://schemas.openxmlformats.org/drawingml/2006/table">
            <a:tbl>
              <a:tblPr/>
              <a:tblGrid>
                <a:gridCol w="1033526"/>
                <a:gridCol w="6526348"/>
                <a:gridCol w="499872"/>
                <a:gridCol w="781050"/>
                <a:gridCol w="1454023"/>
                <a:gridCol w="741363"/>
              </a:tblGrid>
              <a:tr h="168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Б1.В.ОД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Вариативная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экз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зач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всего </a:t>
                      </a:r>
                      <a:b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часов</a:t>
                      </a:r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з.е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Правовое обеспечение социальной работы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(модуль)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Правовые основы социальной работы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(инвариантная дисциплина)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Нормативно-правовое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социальной работы с семьей и детьми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(вариативная дисциплина)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389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 социальной работы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(модуль)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Экономические основы социальной работы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(инвариантная дисциплина)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Экономические особенности социальной работы с семьей и детьми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(вариативная дисциплина)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389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Администрирование в социальной работ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(модуль)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Основы администрирования в социальной работе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(инвариантная дисциплина)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Администрирование в социальной работе с семьей и детьми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(вариативная дисциплина)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389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проектирование и прогнозирование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(модуль)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Теория и методы социального проектирования и прогнозирования в социальной работе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(инвариантная дисциплина)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Б1.В.ОД.4.2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проектирование и прогнозирование в социальной работе с семьей и детьми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(вариативная дисциплина)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389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3">
                <a:tc>
                  <a:txBody>
                    <a:bodyPr/>
                    <a:lstStyle/>
                    <a:p>
                      <a:pPr marL="0" marR="0" indent="0" algn="l" defTabSz="11389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Б1.В.ДВ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Дисциплины по выбору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(вариативные дисциплины)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68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Практики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24678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Государственная итоговая аттестация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7785" y="981744"/>
            <a:ext cx="4421746" cy="1062501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СПАСИБО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4"/>
          <p:cNvSpPr>
            <a:spLocks noGrp="1"/>
          </p:cNvSpPr>
          <p:nvPr>
            <p:ph type="body" idx="1"/>
          </p:nvPr>
        </p:nvSpPr>
        <p:spPr>
          <a:xfrm>
            <a:off x="5587998" y="3365035"/>
            <a:ext cx="5334001" cy="653785"/>
          </a:xfrm>
        </p:spPr>
        <p:txBody>
          <a:bodyPr/>
          <a:lstStyle/>
          <a:p>
            <a:r>
              <a:rPr lang="ru-RU" sz="1800" cap="none" dirty="0" smtClean="0">
                <a:solidFill>
                  <a:srgbClr val="002060"/>
                </a:solidFill>
              </a:rPr>
              <a:t>ТИМОШИНА ЕЛЕНА НИКОЛАЕВНА</a:t>
            </a:r>
          </a:p>
          <a:p>
            <a:r>
              <a:rPr lang="ru-RU" sz="1800" cap="none" dirty="0" smtClean="0">
                <a:solidFill>
                  <a:srgbClr val="002060"/>
                </a:solidFill>
              </a:rPr>
              <a:t>кандидат социологических наук, руководитель Центра лицензирования и аккредитации образовательных программ</a:t>
            </a:r>
          </a:p>
          <a:p>
            <a:r>
              <a:rPr lang="en-US" sz="1800" cap="none" dirty="0" err="1" smtClean="0">
                <a:solidFill>
                  <a:srgbClr val="002060"/>
                </a:solidFill>
              </a:rPr>
              <a:t>timoshinaen@rgsu</a:t>
            </a:r>
            <a:r>
              <a:rPr lang="ru-RU" sz="1800" cap="none" dirty="0" smtClean="0">
                <a:solidFill>
                  <a:srgbClr val="002060"/>
                </a:solidFill>
              </a:rPr>
              <a:t>.</a:t>
            </a:r>
            <a:r>
              <a:rPr lang="en-US" sz="1800" cap="none" dirty="0" smtClean="0">
                <a:solidFill>
                  <a:srgbClr val="002060"/>
                </a:solidFill>
              </a:rPr>
              <a:t>net</a:t>
            </a:r>
            <a:r>
              <a:rPr lang="ru-RU" sz="1800" cap="none" dirty="0" smtClean="0">
                <a:solidFill>
                  <a:srgbClr val="002060"/>
                </a:solidFill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</a:rPr>
            </a:br>
            <a:endParaRPr lang="ru-RU" sz="1800" cap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530849" y="146755"/>
            <a:ext cx="8481408" cy="67746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Современные требования к образовательным программам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87018" y="1180543"/>
          <a:ext cx="11895254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9440" y="3486912"/>
            <a:ext cx="508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latin typeface="+mj-lt"/>
              </a:rPr>
              <a:t>Учет всех особенностей рынка труда, в том числе нормативного обеспечения профессиональной деятельности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+mj-lt"/>
              </a:rPr>
              <a:t>Включение работодателя в образовательный процесс на всех этапах и теоретической, и практикой подготовки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+mj-lt"/>
              </a:rPr>
              <a:t>Развитие системы независимой оценки профессиональных квалификаций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</a:t>
            </a:r>
            <a:r>
              <a:rPr lang="ru-RU" dirty="0" err="1" smtClean="0">
                <a:solidFill>
                  <a:srgbClr val="002060"/>
                </a:solidFill>
              </a:rPr>
              <a:t>бакалавриата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/>
          </p:nvPr>
        </p:nvSpPr>
        <p:spPr>
          <a:xfrm>
            <a:off x="4865556" y="2943054"/>
            <a:ext cx="7167947" cy="3104178"/>
          </a:xfrm>
        </p:spPr>
        <p:txBody>
          <a:bodyPr/>
          <a:lstStyle/>
          <a:p>
            <a:pPr indent="342900"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Программа </a:t>
            </a:r>
            <a:r>
              <a:rPr lang="ru-RU" sz="2000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u="sng" dirty="0" smtClean="0">
                <a:solidFill>
                  <a:srgbClr val="002060"/>
                </a:solidFill>
              </a:rPr>
              <a:t>базовый</a:t>
            </a:r>
            <a:r>
              <a:rPr lang="ru-RU" sz="2000" dirty="0" smtClean="0">
                <a:solidFill>
                  <a:srgbClr val="002060"/>
                </a:solidFill>
              </a:rPr>
              <a:t> уровень высшего образования, ориентированный на развитие профессиональных компетенций для профессиональной деятельности по должностям специалистов, как правило, относящиеся к технологическим видам деятельности.</a:t>
            </a:r>
          </a:p>
        </p:txBody>
      </p:sp>
      <p:pic>
        <p:nvPicPr>
          <p:cNvPr id="15" name="Рисунок 14" descr="бакалавриат.jp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l="15328" r="153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9247" y="1861489"/>
            <a:ext cx="534398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ПрООП</a:t>
            </a:r>
            <a:r>
              <a:rPr lang="ru-RU" sz="1200" b="1" dirty="0" smtClean="0">
                <a:solidFill>
                  <a:srgbClr val="FF0000"/>
                </a:solidFill>
              </a:rPr>
              <a:t> дается конкретный перечень учебных дисциплин</a:t>
            </a:r>
          </a:p>
          <a:p>
            <a:pPr algn="just"/>
            <a:r>
              <a:rPr lang="ru-RU" sz="1200" b="1" u="sng" dirty="0" smtClean="0">
                <a:solidFill>
                  <a:srgbClr val="002060"/>
                </a:solidFill>
              </a:rPr>
              <a:t>Согласно ФГОС ВО</a:t>
            </a:r>
            <a:r>
              <a:rPr lang="ru-RU" sz="1200" dirty="0" smtClean="0">
                <a:solidFill>
                  <a:srgbClr val="002060"/>
                </a:solidFill>
              </a:rPr>
              <a:t>: История, Философия, Иностранный язык, Безопасность жизнедеятельности, Физическая культура</a:t>
            </a:r>
          </a:p>
          <a:p>
            <a:pPr algn="just"/>
            <a:r>
              <a:rPr lang="ru-RU" sz="1200" b="1" u="sng" dirty="0" smtClean="0">
                <a:solidFill>
                  <a:srgbClr val="002060"/>
                </a:solidFill>
              </a:rPr>
              <a:t>Обязательные для всех программ УГН</a:t>
            </a:r>
            <a:r>
              <a:rPr lang="ru-RU" sz="1200" b="1" dirty="0" smtClean="0">
                <a:solidFill>
                  <a:srgbClr val="00206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Правоведение, Русский язык и культура речи, Экономика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451439" y="243902"/>
            <a:ext cx="9460145" cy="677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формирования структуры и содержания программ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07755" y="1187424"/>
            <a:ext cx="0" cy="50422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6999" y="1282076"/>
            <a:ext cx="4971549" cy="64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БАЗОВАЯ ЧАСТЬ: дисциплины, направленные на освоение универсальных компетенций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372" y="3834872"/>
            <a:ext cx="534398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ПрООП</a:t>
            </a:r>
            <a:r>
              <a:rPr lang="ru-RU" sz="1200" b="1" dirty="0" smtClean="0">
                <a:solidFill>
                  <a:srgbClr val="FF0000"/>
                </a:solidFill>
              </a:rPr>
              <a:t> дается конкретный перечень учебных дисциплин и модулей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Обязательные учебные дисциплины для всех программ УГН: </a:t>
            </a:r>
            <a:r>
              <a:rPr lang="ru-RU" sz="1200" dirty="0" smtClean="0">
                <a:solidFill>
                  <a:srgbClr val="002060"/>
                </a:solidFill>
              </a:rPr>
              <a:t>Информатика и информационные технологии в профессиональной деятельности, Теория и практика социального взаимодействия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Обязательные модули для базовой части образовательных программ по НП:</a:t>
            </a:r>
            <a:r>
              <a:rPr lang="ru-RU" sz="1200" dirty="0" smtClean="0">
                <a:solidFill>
                  <a:srgbClr val="002060"/>
                </a:solidFill>
              </a:rPr>
              <a:t> История профессиональной деятельности, Теория профессиональной деятельности, Методы и технологии профессиональной деятельности</a:t>
            </a:r>
            <a:endParaRPr lang="ru-RU" sz="1200" dirty="0" smtClean="0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547" y="3420670"/>
            <a:ext cx="4971549" cy="67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БАЗОВАЯ ЧАСТЬ: дисциплины, направленные на освоение общепрофессиональных компетенций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19125" y="1736708"/>
            <a:ext cx="634317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ПрООП</a:t>
            </a:r>
            <a:r>
              <a:rPr lang="ru-RU" sz="1200" b="1" dirty="0" smtClean="0">
                <a:solidFill>
                  <a:srgbClr val="FF0000"/>
                </a:solidFill>
              </a:rPr>
              <a:t> дается конкретный перечень учебных модулей и примерный перечень учебных дисциплин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Каждый модуль состоит из инвариантной учебной дисциплины и вариативных учебных дисциплин, отражающих направленность образовательной программы. Направленность формируется от объектов профессиональной деятельности, субъектов профессиональной деятельности, тип профессиональных услуг, тип профессиональных задач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2437" y="1303600"/>
            <a:ext cx="5901102" cy="64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ВАРИАТИВНАЯ ЧАСТЬ: обязательные дисциплины, направленные на освоение профессиональных компетенций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85451" y="4232677"/>
            <a:ext cx="6343171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Вузовская компонента, в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ПрООП</a:t>
            </a:r>
            <a:r>
              <a:rPr lang="ru-RU" sz="1200" b="1" dirty="0" smtClean="0">
                <a:solidFill>
                  <a:srgbClr val="FF0000"/>
                </a:solidFill>
              </a:rPr>
              <a:t> дается примерный перечень учебных дисциплин, отражающих направленность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Набор из 3-4 учебных дисциплин, характеризующие направленность (профиль) образовательной программы с обязательным включение «проектной» дисциплины, реализуемой на производстве с максимальным включением работодателя, в том числе в пределах «базовых» структур образовательной организации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66880" y="3363653"/>
            <a:ext cx="5901102" cy="1133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ВАРИАТИВНАЯ ЧАСТЬ: дисциплины по выбору обучающегося, направленные на освоение профессиональных компетенций и обеспечение права обучающегося на индивидуальную траекторию обучения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92" y="6353318"/>
            <a:ext cx="11854627" cy="260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Базовая часть: ГИА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B9F-15C4-4568-8D85-6E85F1A4C8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879427" y="5688922"/>
            <a:ext cx="1731709" cy="53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Учебная практика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07456" y="5655050"/>
            <a:ext cx="2974848" cy="64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Производственная практика, в том числе рассредоточенная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41584" y="1744774"/>
            <a:ext cx="10558046" cy="20652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объекты </a:t>
            </a:r>
            <a:r>
              <a:rPr lang="ru-RU" dirty="0" smtClean="0">
                <a:solidFill>
                  <a:srgbClr val="002060"/>
                </a:solidFill>
              </a:rPr>
              <a:t>профессиональной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субъекты </a:t>
            </a:r>
            <a:r>
              <a:rPr lang="ru-RU" dirty="0" smtClean="0">
                <a:solidFill>
                  <a:srgbClr val="002060"/>
                </a:solidFill>
              </a:rPr>
              <a:t>профессиональной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типы профессиональных услуг (работ)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тип </a:t>
            </a:r>
            <a:r>
              <a:rPr lang="ru-RU" dirty="0" smtClean="0">
                <a:solidFill>
                  <a:srgbClr val="002060"/>
                </a:solidFill>
              </a:rPr>
              <a:t>профессиональных задач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658865" y="185363"/>
            <a:ext cx="8481409" cy="67746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Направленность (профиль) образовательной программы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МАГИСТРАТУРЫ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акалавриат.jp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l="15328" r="1532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4865556" y="2943054"/>
            <a:ext cx="7167947" cy="3104178"/>
          </a:xfrm>
        </p:spPr>
        <p:txBody>
          <a:bodyPr/>
          <a:lstStyle/>
          <a:p>
            <a:pPr indent="342900"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Программа магистратуры – </a:t>
            </a:r>
            <a:r>
              <a:rPr lang="ru-RU" sz="2000" u="sng" dirty="0" smtClean="0">
                <a:solidFill>
                  <a:srgbClr val="002060"/>
                </a:solidFill>
              </a:rPr>
              <a:t>следующий</a:t>
            </a:r>
            <a:r>
              <a:rPr lang="ru-RU" sz="2000" dirty="0" smtClean="0">
                <a:solidFill>
                  <a:srgbClr val="002060"/>
                </a:solidFill>
              </a:rPr>
              <a:t> уровень высшего образования, ориентированный на развитие профессиональных компетенций для </a:t>
            </a:r>
            <a:r>
              <a:rPr lang="ru-RU" sz="2000" u="sng" dirty="0" smtClean="0">
                <a:solidFill>
                  <a:srgbClr val="002060"/>
                </a:solidFill>
              </a:rPr>
              <a:t>следующего</a:t>
            </a:r>
            <a:r>
              <a:rPr lang="ru-RU" sz="2000" dirty="0" smtClean="0">
                <a:solidFill>
                  <a:srgbClr val="002060"/>
                </a:solidFill>
              </a:rPr>
              <a:t> уровня (квалификации, категории, должности) профессиональной деятельности, как правило, относящиеся к управленческой, научно-исследовательской и педагогической видам деятельности.</a:t>
            </a:r>
          </a:p>
          <a:p>
            <a:pPr indent="342900"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Программа магистратуры не «сворачиваема» до уровня направления подготовки, то есть в рамках одного направления подготовки может реализоваться более одной программы, имеющих общую базовую часть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3981" y="6285390"/>
            <a:ext cx="10696237" cy="337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БАКАЛАВРИТА</a:t>
            </a:r>
          </a:p>
          <a:p>
            <a:pPr algn="ctr"/>
            <a:r>
              <a:rPr lang="ru-RU" sz="1200" i="1" dirty="0" smtClean="0"/>
              <a:t>базовый профессиональный уровень</a:t>
            </a:r>
            <a:endParaRPr lang="ru-RU" sz="12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8089" y="1889760"/>
            <a:ext cx="7561587" cy="3401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МАГИСТРАТУРЫ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236557" y="5145023"/>
            <a:ext cx="1670820" cy="111376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823783" y="5084064"/>
            <a:ext cx="1670820" cy="117620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733528" y="5035295"/>
            <a:ext cx="1670820" cy="1176339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61703" y="4960880"/>
            <a:ext cx="228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 компетенции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308570" y="4962354"/>
            <a:ext cx="228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 компетенции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443783" y="4929898"/>
            <a:ext cx="228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Управленческие компетенции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3600" y="4096512"/>
            <a:ext cx="7059168" cy="1109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 ЧАСТЬ: дисциплины, направленные на освоение универсальных компетенций</a:t>
            </a:r>
          </a:p>
          <a:p>
            <a:pPr algn="ctr"/>
            <a:r>
              <a:rPr lang="ru-RU" sz="1200" dirty="0" smtClean="0"/>
              <a:t>Дисциплины  для образовательных программ УГН: </a:t>
            </a:r>
            <a:br>
              <a:rPr lang="ru-RU" sz="1200" dirty="0" smtClean="0"/>
            </a:br>
            <a:r>
              <a:rPr lang="ru-RU" sz="1200" dirty="0" smtClean="0"/>
              <a:t>теория управления, основы научно-исследовательской деятельности, основы педагогики, иностранный язык в профессиональной сфере, технологии профессиональной коммуникации и самоорганизации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84832" y="3144746"/>
            <a:ext cx="7095744" cy="83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 ЧАСТЬ: Дисциплины, направленные на освоения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общепрофессиональных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компетенций</a:t>
            </a:r>
          </a:p>
          <a:p>
            <a:pPr algn="ctr"/>
            <a:r>
              <a:rPr lang="ru-RU" sz="1200" i="1" dirty="0" smtClean="0"/>
              <a:t>Дисциплины для направления подготовки</a:t>
            </a:r>
            <a:endParaRPr lang="ru-RU" sz="12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09216" y="2272723"/>
            <a:ext cx="6998208" cy="775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ВАРИАТИВНАЯ ЧАСТЬ (ПРОФИЛЬНАЯ)</a:t>
            </a:r>
          </a:p>
          <a:p>
            <a:pPr algn="ctr"/>
            <a:r>
              <a:rPr lang="ru-RU" sz="1200" i="1" dirty="0" smtClean="0"/>
              <a:t>Дисциплины для магистерской программы</a:t>
            </a:r>
            <a:endParaRPr lang="ru-RU" sz="1200" i="1" dirty="0"/>
          </a:p>
        </p:txBody>
      </p:sp>
      <p:sp>
        <p:nvSpPr>
          <p:cNvPr id="19" name="Стрелка вверх 18"/>
          <p:cNvSpPr/>
          <p:nvPr/>
        </p:nvSpPr>
        <p:spPr>
          <a:xfrm>
            <a:off x="2467520" y="1652897"/>
            <a:ext cx="1116360" cy="26124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936903" y="1669003"/>
            <a:ext cx="1128728" cy="29391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05372" y="1180730"/>
            <a:ext cx="8023422" cy="470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ПОДГОТОВКИ НАУЧНО-ПЕДАГОГИЧЕСКИХ КАДРОВ В АСПИРАНТУРЕ</a:t>
            </a:r>
            <a:endParaRPr lang="ru-RU" sz="1200" i="1" dirty="0"/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2451439" y="243902"/>
            <a:ext cx="9460145" cy="677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формирования структуры и содержания программ магистратуры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73133" y="558457"/>
            <a:ext cx="7068079" cy="20662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Практическая ориентация образовательных программ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практика.jp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l="15328" r="1532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4865556" y="2626062"/>
            <a:ext cx="7167947" cy="3104178"/>
          </a:xfrm>
        </p:spPr>
        <p:txBody>
          <a:bodyPr/>
          <a:lstStyle/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1. Реальное, а не формальное ориентирование образовательной программы на профессиональные стандарты и потребности рынка труда</a:t>
            </a:r>
          </a:p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2. Расширение традиционных моделей взаимодействия с работодателями</a:t>
            </a:r>
          </a:p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3. Сокращение адаптационного периода выпускника при последующем трудоустройстве из-за проведения отдельных учебных занятий на базе ведущих организаций работодателей в специально для этого создаваемых вузом структурах</a:t>
            </a:r>
          </a:p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4. Совместная с работодателями разработка образовательных программ и учебных курсов</a:t>
            </a:r>
          </a:p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5. Расширение проектной работы студента как в группах, так и индивидуально</a:t>
            </a:r>
          </a:p>
          <a:p>
            <a:pPr indent="817200"/>
            <a:r>
              <a:rPr lang="ru-RU" sz="1600" dirty="0" smtClean="0">
                <a:solidFill>
                  <a:srgbClr val="002060"/>
                </a:solidFill>
              </a:rPr>
              <a:t>6. Возможность во время обучения в вузе получить пройти сертификацию по направлению независимой оценки профессиональной квалификации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921892" y="6476342"/>
            <a:ext cx="3195663" cy="364196"/>
          </a:xfrm>
        </p:spPr>
        <p:txBody>
          <a:bodyPr/>
          <a:lstStyle/>
          <a:p>
            <a:pPr>
              <a:defRPr/>
            </a:pPr>
            <a:fld id="{32B2E69C-A103-4BAC-844B-D292D27C56F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561288" y="188159"/>
            <a:ext cx="9343211" cy="89294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Обеспечение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профессиональной и образовательной линейки непрерывности по направлению «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Социальная работа»</a:t>
            </a:r>
          </a:p>
        </p:txBody>
      </p:sp>
      <p:grpSp>
        <p:nvGrpSpPr>
          <p:cNvPr id="2" name="Группа 24"/>
          <p:cNvGrpSpPr/>
          <p:nvPr/>
        </p:nvGrpSpPr>
        <p:grpSpPr>
          <a:xfrm>
            <a:off x="112576" y="1409179"/>
            <a:ext cx="3114058" cy="5027606"/>
            <a:chOff x="200472" y="1484784"/>
            <a:chExt cx="2520000" cy="504044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00472" y="1484784"/>
              <a:ext cx="2520000" cy="1080000"/>
            </a:xfrm>
            <a:prstGeom prst="roundRect">
              <a:avLst>
                <a:gd name="adj" fmla="val 10493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smtClean="0">
                  <a:solidFill>
                    <a:schemeClr val="bg1"/>
                  </a:solidFill>
                </a:rPr>
                <a:t>39.02.01 </a:t>
              </a:r>
              <a:br>
                <a:rPr lang="ru-RU" sz="1400" b="1" smtClean="0">
                  <a:solidFill>
                    <a:schemeClr val="bg1"/>
                  </a:solidFill>
                </a:rPr>
              </a:br>
              <a:r>
                <a:rPr lang="ru-RU" sz="1400" b="1" smtClean="0">
                  <a:solidFill>
                    <a:schemeClr val="bg1"/>
                  </a:solidFill>
                </a:rPr>
                <a:t>Социальная работа</a:t>
              </a: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smtClean="0">
                  <a:solidFill>
                    <a:schemeClr val="bg1"/>
                  </a:solidFill>
                </a:rPr>
                <a:t>Специалист среднего звена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0472" y="2564904"/>
              <a:ext cx="2520000" cy="2880000"/>
            </a:xfrm>
            <a:prstGeom prst="roundRect">
              <a:avLst>
                <a:gd name="adj" fmla="val 4571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l"/>
              <a:r>
                <a:rPr lang="ru-RU" sz="1400" b="1" dirty="0" smtClean="0">
                  <a:solidFill>
                    <a:srgbClr val="13659B"/>
                  </a:solidFill>
                </a:rPr>
                <a:t>Профессиональный стандарт 03.002 «Социальный работник»</a:t>
              </a:r>
            </a:p>
            <a:p>
              <a:pPr lvl="0" algn="l"/>
              <a:endParaRPr lang="ru-RU" sz="1400" b="1" dirty="0" smtClean="0">
                <a:solidFill>
                  <a:srgbClr val="13659B"/>
                </a:solidFill>
              </a:endParaRPr>
            </a:p>
            <a:p>
              <a:endParaRPr lang="ru-RU" sz="1400" dirty="0" smtClean="0">
                <a:solidFill>
                  <a:srgbClr val="0070C0"/>
                </a:solidFill>
              </a:endParaRPr>
            </a:p>
            <a:p>
              <a:endParaRPr lang="ru-RU" sz="1400" dirty="0" smtClean="0">
                <a:solidFill>
                  <a:srgbClr val="0070C0"/>
                </a:solidFill>
              </a:endParaRPr>
            </a:p>
            <a:p>
              <a:endParaRPr lang="ru-RU" sz="14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4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</a:rPr>
                <a:t>ОТФ: Предоставление социальных услуг клиентам организации социального обслуживания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0472" y="5445224"/>
              <a:ext cx="2520000" cy="1080000"/>
            </a:xfrm>
            <a:prstGeom prst="roundRect">
              <a:avLst>
                <a:gd name="adj" fmla="val 11375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l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/>
                  </a:solidFill>
                </a:rPr>
                <a:t>социальная работа с различными категориями граждан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3505196" y="1409179"/>
            <a:ext cx="5139267" cy="5027606"/>
            <a:chOff x="3224808" y="1484784"/>
            <a:chExt cx="2520000" cy="504044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224808" y="1484784"/>
              <a:ext cx="2520000" cy="1080000"/>
            </a:xfrm>
            <a:prstGeom prst="roundRect">
              <a:avLst>
                <a:gd name="adj" fmla="val 7848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bg1"/>
                  </a:solidFill>
                </a:rPr>
                <a:t>39.03.02</a:t>
              </a:r>
              <a:br>
                <a:rPr lang="ru-RU" sz="1400" b="1" dirty="0" smtClean="0">
                  <a:solidFill>
                    <a:schemeClr val="bg1"/>
                  </a:solidFill>
                </a:rPr>
              </a:br>
              <a:r>
                <a:rPr lang="ru-RU" sz="1400" b="1" dirty="0" smtClean="0">
                  <a:solidFill>
                    <a:schemeClr val="bg1"/>
                  </a:solidFill>
                </a:rPr>
                <a:t>Социальная работа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/>
                  </a:solidFill>
                </a:rPr>
                <a:t>Бакалавр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224808" y="2564904"/>
              <a:ext cx="2520000" cy="2880000"/>
            </a:xfrm>
            <a:prstGeom prst="roundRect">
              <a:avLst>
                <a:gd name="adj" fmla="val 4571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Профессиональный стандарт </a:t>
              </a:r>
            </a:p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03.001 «Специалист по социальной работе» 03.006 «Специалист органа опеки и попечительства в отношении несовершеннолетних»</a:t>
              </a:r>
            </a:p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03.009 «Специалист по работе с семьей»</a:t>
              </a:r>
            </a:p>
            <a:p>
              <a:endParaRPr lang="ru-RU" sz="14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sz="14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</a:rPr>
                <a:t>ОТФ: </a:t>
              </a:r>
              <a:r>
                <a:rPr lang="ru-RU" sz="1300" dirty="0" smtClean="0">
                  <a:solidFill>
                    <a:schemeClr val="accent6">
                      <a:lumMod val="50000"/>
                    </a:schemeClr>
                  </a:solidFill>
                </a:rPr>
                <a:t>Деятельность по реализации социальных услуг и мер социальной поддержки населения </a:t>
              </a:r>
            </a:p>
            <a:p>
              <a:r>
                <a:rPr lang="ru-RU" sz="1300" dirty="0" smtClean="0">
                  <a:solidFill>
                    <a:schemeClr val="accent6">
                      <a:lumMod val="50000"/>
                    </a:schemeClr>
                  </a:solidFill>
                </a:rPr>
                <a:t>ОТФ: Деятельность по планированию, организации и контролю за предоставлением социальных услуг и мер социальной поддержки </a:t>
              </a:r>
              <a:endParaRPr lang="ru-RU" sz="13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224808" y="5445224"/>
              <a:ext cx="2520000" cy="1080000"/>
            </a:xfrm>
            <a:prstGeom prst="roundRect">
              <a:avLst>
                <a:gd name="adj" fmla="val 7848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Типы профессиональных задач:</a:t>
              </a:r>
            </a:p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социально-проектный</a:t>
              </a:r>
            </a:p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социально-технологический</a:t>
              </a:r>
            </a:p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организационно-административный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881534" y="1409179"/>
            <a:ext cx="3272346" cy="5027606"/>
            <a:chOff x="6769405" y="1484784"/>
            <a:chExt cx="2648092" cy="50404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97216" y="1484784"/>
              <a:ext cx="2520000" cy="1080000"/>
            </a:xfrm>
            <a:prstGeom prst="roundRect">
              <a:avLst>
                <a:gd name="adj" fmla="val 7847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smtClean="0">
                  <a:solidFill>
                    <a:schemeClr val="bg1"/>
                  </a:solidFill>
                </a:rPr>
                <a:t>39.04.02 </a:t>
              </a:r>
              <a:br>
                <a:rPr lang="ru-RU" sz="1400" b="1" smtClean="0">
                  <a:solidFill>
                    <a:schemeClr val="bg1"/>
                  </a:solidFill>
                </a:rPr>
              </a:br>
              <a:r>
                <a:rPr lang="ru-RU" sz="1400" b="1" smtClean="0">
                  <a:solidFill>
                    <a:schemeClr val="bg1"/>
                  </a:solidFill>
                </a:rPr>
                <a:t>Социальная работа</a:t>
              </a:r>
            </a:p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smtClean="0">
                  <a:solidFill>
                    <a:schemeClr val="bg1"/>
                  </a:solidFill>
                </a:rPr>
                <a:t>Магистр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897216" y="2564904"/>
              <a:ext cx="2520000" cy="2880000"/>
            </a:xfrm>
            <a:prstGeom prst="roundRect">
              <a:avLst>
                <a:gd name="adj" fmla="val 4193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l"/>
              <a:r>
                <a:rPr lang="ru-RU" sz="1400" b="1" dirty="0" smtClean="0">
                  <a:solidFill>
                    <a:srgbClr val="13659B"/>
                  </a:solidFill>
                </a:rPr>
                <a:t>Профессиональный стандарт 03.003 «Руководитель организации социального обслуживания»</a:t>
              </a:r>
            </a:p>
            <a:p>
              <a:pPr lvl="0" algn="l"/>
              <a:endParaRPr lang="ru-RU" sz="1400" b="1" dirty="0" smtClean="0">
                <a:solidFill>
                  <a:srgbClr val="13659B"/>
                </a:solidFill>
              </a:endParaRPr>
            </a:p>
            <a:p>
              <a:pPr lvl="0" algn="l"/>
              <a:endParaRPr lang="ru-RU" sz="1400" dirty="0" smtClean="0">
                <a:solidFill>
                  <a:srgbClr val="13659B"/>
                </a:solidFill>
              </a:endParaRPr>
            </a:p>
            <a:p>
              <a:pPr lvl="0" algn="l"/>
              <a:endParaRPr lang="ru-RU" sz="1400" dirty="0" smtClean="0">
                <a:solidFill>
                  <a:srgbClr val="13659B"/>
                </a:solidFill>
              </a:endParaRPr>
            </a:p>
            <a:p>
              <a:pPr lvl="0" algn="l"/>
              <a:r>
                <a:rPr lang="ru-RU" sz="1400" dirty="0" smtClean="0">
                  <a:solidFill>
                    <a:srgbClr val="13659B"/>
                  </a:solidFill>
                </a:rPr>
                <a:t>ОТФ: Управление организацией социального обслуживания </a:t>
              </a:r>
              <a:endParaRPr lang="ru-RU" sz="1400" dirty="0">
                <a:solidFill>
                  <a:srgbClr val="13659B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769405" y="5445224"/>
              <a:ext cx="2648092" cy="1080000"/>
            </a:xfrm>
            <a:prstGeom prst="roundRect">
              <a:avLst>
                <a:gd name="adj" fmla="val 9611"/>
              </a:avLst>
            </a:prstGeom>
            <a:solidFill>
              <a:srgbClr val="1365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Типы профессиональных задач: </a:t>
              </a:r>
            </a:p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управленческий, </a:t>
              </a:r>
            </a:p>
            <a:p>
              <a:pPr algn="l"/>
              <a:r>
                <a:rPr lang="ru-RU" sz="1400" dirty="0" smtClean="0">
                  <a:solidFill>
                    <a:schemeClr val="bg1"/>
                  </a:solidFill>
                </a:rPr>
                <a:t>научно-исследовательский, педагогический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1b2fd0d49d6726de20addd7738477178d312d"/>
</p:tagLst>
</file>

<file path=ppt/theme/theme1.xml><?xml version="1.0" encoding="utf-8"?>
<a:theme xmlns:a="http://schemas.openxmlformats.org/drawingml/2006/main" name="РГСУ">
  <a:themeElements>
    <a:clrScheme name="Другая 8">
      <a:dk1>
        <a:srgbClr val="4D709C"/>
      </a:dk1>
      <a:lt1>
        <a:srgbClr val="FFFFFF"/>
      </a:lt1>
      <a:dk2>
        <a:srgbClr val="4D709C"/>
      </a:dk2>
      <a:lt2>
        <a:srgbClr val="FFFFFF"/>
      </a:lt2>
      <a:accent1>
        <a:srgbClr val="4B79BB"/>
      </a:accent1>
      <a:accent2>
        <a:srgbClr val="3EB5F1"/>
      </a:accent2>
      <a:accent3>
        <a:srgbClr val="8ECDF6"/>
      </a:accent3>
      <a:accent4>
        <a:srgbClr val="E18C44"/>
      </a:accent4>
      <a:accent5>
        <a:srgbClr val="E69F5A"/>
      </a:accent5>
      <a:accent6>
        <a:srgbClr val="3EB5F1"/>
      </a:accent6>
      <a:hlink>
        <a:srgbClr val="9454C3"/>
      </a:hlink>
      <a:folHlink>
        <a:srgbClr val="3EBBF0"/>
      </a:folHlink>
    </a:clrScheme>
    <a:fontScheme name="Другая 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РГСУ" id="{5233C09C-A7F7-4F51-9250-F449FD541A85}" vid="{DF1FA522-000B-437B-B608-2A1C3EE5334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1285</Words>
  <Application>Microsoft Office PowerPoint</Application>
  <PresentationFormat>Произвольный</PresentationFormat>
  <Paragraphs>360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РГСУ</vt:lpstr>
      <vt:lpstr> </vt:lpstr>
      <vt:lpstr>Слайд 2</vt:lpstr>
      <vt:lpstr>Уровень бакалавриата</vt:lpstr>
      <vt:lpstr>Слайд 4</vt:lpstr>
      <vt:lpstr>Слайд 5</vt:lpstr>
      <vt:lpstr>Уровень МАГИСТРАТУРЫ</vt:lpstr>
      <vt:lpstr>Слайд 7</vt:lpstr>
      <vt:lpstr>Практическая ориентация образовательных программ</vt:lpstr>
      <vt:lpstr>Слайд 9</vt:lpstr>
      <vt:lpstr>Слайд 10</vt:lpstr>
      <vt:lpstr>Слайд 11</vt:lpstr>
      <vt:lpstr>Слайд 12</vt:lpstr>
      <vt:lpstr>Слайд 13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Горбунцов</dc:creator>
  <cp:lastModifiedBy>timoshinaen</cp:lastModifiedBy>
  <cp:revision>283</cp:revision>
  <dcterms:created xsi:type="dcterms:W3CDTF">2015-04-27T13:07:54Z</dcterms:created>
  <dcterms:modified xsi:type="dcterms:W3CDTF">2016-11-15T10:48:00Z</dcterms:modified>
</cp:coreProperties>
</file>