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4" r:id="rId3"/>
    <p:sldId id="296" r:id="rId4"/>
    <p:sldId id="291" r:id="rId5"/>
    <p:sldId id="293" r:id="rId6"/>
    <p:sldId id="292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DCD73-CF48-418F-8EBB-B046E594E39E}" type="datetimeFigureOut">
              <a:rPr lang="en-US" smtClean="0"/>
              <a:pPr/>
              <a:t>17-Nov-18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81710-D4A9-4A37-AA9B-7ED5C34E4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E6BB-6EAD-4FB5-B0AE-5331DDA3A707}" type="datetime1">
              <a:rPr lang="en-US" smtClean="0"/>
              <a:pPr/>
              <a:t>17-Nov-18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3990-D5C7-450B-A1CA-94E72FF23CE5}" type="datetime1">
              <a:rPr lang="en-US" smtClean="0"/>
              <a:pPr/>
              <a:t>17-Nov-18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A2FF-A09C-421D-8A81-A0B53930E2DA}" type="datetime1">
              <a:rPr lang="en-US" smtClean="0"/>
              <a:pPr/>
              <a:t>17-Nov-18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1BA3A-5710-4258-8C65-0AB5C58F6917}" type="datetime1">
              <a:rPr lang="en-US" smtClean="0"/>
              <a:pPr/>
              <a:t>17-Nov-18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C236-56E3-477A-86CD-468E44E5992B}" type="datetime1">
              <a:rPr lang="en-US" smtClean="0"/>
              <a:pPr/>
              <a:t>17-Nov-18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2756-956F-4D40-A322-0181C570A9E9}" type="datetime1">
              <a:rPr lang="en-US" smtClean="0"/>
              <a:pPr/>
              <a:t>17-Nov-18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3F2E-BB68-48C4-A157-8F2ED23EB75D}" type="datetime1">
              <a:rPr lang="en-US" smtClean="0"/>
              <a:pPr/>
              <a:t>17-Nov-18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A795-7E77-4D48-9FD1-BC0228DC54C9}" type="datetime1">
              <a:rPr lang="en-US" smtClean="0"/>
              <a:pPr/>
              <a:t>17-Nov-18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0641-C318-4897-AC36-B163A14C9769}" type="datetime1">
              <a:rPr lang="en-US" smtClean="0"/>
              <a:pPr/>
              <a:t>17-Nov-18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3420-161D-4C82-AE1C-684E42E2E796}" type="datetime1">
              <a:rPr lang="en-US" smtClean="0"/>
              <a:pPr/>
              <a:t>17-Nov-18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285C-F8B5-4483-BCD9-7E05A08318D9}" type="datetime1">
              <a:rPr lang="en-US" smtClean="0"/>
              <a:pPr/>
              <a:t>17-Nov-18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AB71B-6E04-4E1B-BE87-29EB77E2DCA6}" type="datetime1">
              <a:rPr lang="en-US" smtClean="0"/>
              <a:pPr/>
              <a:t>17-Nov-18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BCBAC-9EEE-444D-8531-BBECDB478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Securitization </a:t>
            </a:r>
            <a:r>
              <a:rPr lang="en-US" dirty="0" smtClean="0"/>
              <a:t>and </a:t>
            </a:r>
            <a:r>
              <a:rPr lang="en-US" dirty="0" smtClean="0"/>
              <a:t>Mortgage Crisis</a:t>
            </a:r>
            <a:r>
              <a:rPr lang="en-US" dirty="0" smtClean="0"/>
              <a:t>: </a:t>
            </a:r>
            <a:r>
              <a:rPr lang="en-US" dirty="0" smtClean="0"/>
              <a:t>The Fall </a:t>
            </a:r>
            <a:r>
              <a:rPr lang="en-US" dirty="0" smtClean="0"/>
              <a:t>of </a:t>
            </a:r>
            <a:r>
              <a:rPr lang="en-US" dirty="0" smtClean="0"/>
              <a:t>The Greatest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14800"/>
            <a:ext cx="7772400" cy="236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Prof.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Vukovic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600" dirty="0" smtClean="0"/>
          </a:p>
          <a:p>
            <a:endParaRPr lang="en-US" sz="2400" dirty="0" smtClean="0"/>
          </a:p>
          <a:p>
            <a:endParaRPr lang="en-US" sz="2000" dirty="0"/>
          </a:p>
          <a:p>
            <a:r>
              <a:rPr lang="en-US" sz="2000" dirty="0" smtClean="0"/>
              <a:t>E-mail: vdarko@hotmail.rs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Between August </a:t>
            </a:r>
            <a:r>
              <a:rPr lang="en-US" dirty="0" smtClean="0"/>
              <a:t>2007 and </a:t>
            </a:r>
            <a:r>
              <a:rPr lang="en-US" dirty="0" smtClean="0"/>
              <a:t>October 2008, an additional 936,439 homes were lost to foreclosure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Failure of Bear </a:t>
            </a:r>
            <a:r>
              <a:rPr lang="en-US" dirty="0" smtClean="0"/>
              <a:t>Stearns.</a:t>
            </a:r>
          </a:p>
          <a:p>
            <a:r>
              <a:rPr lang="en-US" dirty="0" smtClean="0"/>
              <a:t>(</a:t>
            </a:r>
            <a:r>
              <a:rPr lang="en-US" dirty="0" smtClean="0"/>
              <a:t>Goldman Sachs and Morgan Stanley) and these two firms converted to </a:t>
            </a:r>
            <a:r>
              <a:rPr lang="en-US" dirty="0" smtClean="0"/>
              <a:t>commercial bank </a:t>
            </a:r>
            <a:r>
              <a:rPr lang="en-US" dirty="0" smtClean="0"/>
              <a:t>holding companies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on Monday, September 15, Lehman Brothers (the 158-year-old investment </a:t>
            </a:r>
            <a:r>
              <a:rPr lang="en-US" dirty="0" smtClean="0"/>
              <a:t>bank) filed </a:t>
            </a:r>
            <a:r>
              <a:rPr lang="en-US" dirty="0" smtClean="0"/>
              <a:t>for bankruptcy, Merrill Lynch, rather than face bankruptcy, was bought by Bank </a:t>
            </a:r>
            <a:r>
              <a:rPr lang="en-US" dirty="0" smtClean="0"/>
              <a:t>of America</a:t>
            </a:r>
            <a:r>
              <a:rPr lang="en-US" dirty="0" smtClean="0"/>
              <a:t>, AIG (one of the world’s largest insurance companies) met with federal </a:t>
            </a:r>
            <a:r>
              <a:rPr lang="en-US" dirty="0" smtClean="0"/>
              <a:t>regulators to </a:t>
            </a:r>
            <a:r>
              <a:rPr lang="en-US" dirty="0" smtClean="0"/>
              <a:t>raise desperately needed </a:t>
            </a:r>
            <a:r>
              <a:rPr lang="en-US" dirty="0" smtClean="0"/>
              <a:t>cash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Commercial </a:t>
            </a:r>
            <a:r>
              <a:rPr lang="en-US" dirty="0" smtClean="0"/>
              <a:t>banking </a:t>
            </a:r>
            <a:r>
              <a:rPr lang="en-US" dirty="0" smtClean="0"/>
              <a:t>giant Citigroup </a:t>
            </a:r>
            <a:r>
              <a:rPr lang="en-US" dirty="0" smtClean="0"/>
              <a:t>required a massive government guarantee against losses and an injection of </a:t>
            </a:r>
            <a:r>
              <a:rPr lang="en-US" dirty="0" smtClean="0"/>
              <a:t>cash to </a:t>
            </a:r>
            <a:r>
              <a:rPr lang="en-US" dirty="0" smtClean="0"/>
              <a:t>prevent failure.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three major U.S. automakers faced imminent danger of </a:t>
            </a:r>
            <a:r>
              <a:rPr lang="en-US" dirty="0" smtClean="0"/>
              <a:t>bankruptcy without </a:t>
            </a:r>
            <a:r>
              <a:rPr lang="en-US" dirty="0" smtClean="0"/>
              <a:t>a federal bailout, and even with the bailout, Chrysler and General Motors </a:t>
            </a:r>
            <a:r>
              <a:rPr lang="en-US" dirty="0" smtClean="0"/>
              <a:t>declared bankruptcy </a:t>
            </a:r>
            <a:r>
              <a:rPr lang="en-US" dirty="0" smtClean="0"/>
              <a:t>in May and June 2009, respectively.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Dow Jones Industrial Average, October 2007–January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1752600"/>
            <a:ext cx="91059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Overnight London Interbank Offered Rate (LIBOR), 2001–2010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8505293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Overnight Interest Rates, 1997–2010</a:t>
            </a: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268413"/>
            <a:ext cx="8829675" cy="5329237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Housing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1970, most mortgage loans would come from a local lender such as a </a:t>
            </a:r>
            <a:r>
              <a:rPr lang="en-US" dirty="0" smtClean="0"/>
              <a:t>neighborhood savings </a:t>
            </a:r>
            <a:r>
              <a:rPr lang="en-US" dirty="0" smtClean="0"/>
              <a:t>bank or credit union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Fannie Mae (FNMA, or Federal National Mortgage Association) and </a:t>
            </a:r>
            <a:r>
              <a:rPr lang="en-US" dirty="0" smtClean="0"/>
              <a:t>Freddie Mac </a:t>
            </a:r>
            <a:r>
              <a:rPr lang="en-US" dirty="0" smtClean="0"/>
              <a:t>(FHLMC, or Federal Home Loan Mortgage Corporation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Pass-through mortgage</a:t>
            </a:r>
            <a:br>
              <a:rPr lang="en-US" dirty="0" smtClean="0"/>
            </a:br>
            <a:r>
              <a:rPr lang="en-US" dirty="0" smtClean="0"/>
              <a:t>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Pass-through mortgage securities “pass through” promised payments of principal and interest on pools of mortgages created by financial institutions to secondary market investors (mortgage-backed security bond holders) holding an interest in these pools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" y="4038600"/>
            <a:ext cx="9118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B9AC7-58E9-40E1-A696-F4033ED227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5843" name="Picture 2" descr="Mortgage backed secur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7543800" cy="528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Subprime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conforming loans were pooled almost entirely through Freddie Mac and </a:t>
            </a:r>
            <a:r>
              <a:rPr lang="en-US" dirty="0" smtClean="0"/>
              <a:t>Fannie Mae</a:t>
            </a:r>
            <a:r>
              <a:rPr lang="en-US" dirty="0" smtClean="0"/>
              <a:t>, once the securitization model took hold, it created an opening for a new product: securitization</a:t>
            </a:r>
          </a:p>
          <a:p>
            <a:pPr>
              <a:buNone/>
            </a:pPr>
            <a:r>
              <a:rPr lang="en-US" dirty="0" smtClean="0"/>
              <a:t>by private firms of </a:t>
            </a:r>
            <a:r>
              <a:rPr lang="en-US" i="1" dirty="0" smtClean="0"/>
              <a:t>nonconforming “subprime” loans with higher default risk.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9828B-9333-44B4-8FDC-7AE1309E5BA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6867" name="Picture 2" descr="https://upload.wikimedia.org/wikipedia/commons/thumb/1/1c/Risk%26ReturnForInvestors.svg/350px-Risk%26ReturnForInvestor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924800" cy="577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 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risk-shifting tools </a:t>
            </a:r>
            <a:r>
              <a:rPr lang="en-US" dirty="0" smtClean="0"/>
              <a:t>enabled investment banks to carve out AAA-rated securities from original-issue “</a:t>
            </a:r>
            <a:r>
              <a:rPr lang="en-US" dirty="0" smtClean="0"/>
              <a:t>junk” loans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Collateralized </a:t>
            </a:r>
            <a:r>
              <a:rPr lang="en-US" dirty="0" smtClean="0"/>
              <a:t>debt obligations, or CDOs, were among the most important and </a:t>
            </a:r>
            <a:r>
              <a:rPr lang="en-US" dirty="0" smtClean="0"/>
              <a:t>eventually damaging </a:t>
            </a:r>
            <a:r>
              <a:rPr lang="en-US" dirty="0" smtClean="0"/>
              <a:t>of these innovations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Credit Default </a:t>
            </a:r>
            <a:r>
              <a:rPr lang="en-US" dirty="0" smtClean="0"/>
              <a:t>Swaps (SCD).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Systemic Risk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599"/>
            <a:ext cx="7620000" cy="445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43000" y="1828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Cumulative returns on a $1</a:t>
            </a:r>
          </a:p>
          <a:p>
            <a:r>
              <a:rPr lang="en-US" dirty="0" smtClean="0"/>
              <a:t>investment in the S&amp;P 500</a:t>
            </a:r>
          </a:p>
          <a:p>
            <a:r>
              <a:rPr lang="en-US" dirty="0" smtClean="0"/>
              <a:t>Index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Systemic Risk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CBAC-9EEE-444D-8531-BBECDB478B5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799"/>
            <a:ext cx="8153400" cy="4989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412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Securitization and Mortgage Crisis: The Fall of The Greatest</vt:lpstr>
      <vt:lpstr>Changes in Housing Finance</vt:lpstr>
      <vt:lpstr>Pass-through mortgage securities</vt:lpstr>
      <vt:lpstr>Slide 4</vt:lpstr>
      <vt:lpstr>Subprime loans</vt:lpstr>
      <vt:lpstr>Slide 6</vt:lpstr>
      <vt:lpstr>Mortgage Derivatives</vt:lpstr>
      <vt:lpstr>The Rise of Systemic Risk</vt:lpstr>
      <vt:lpstr>The Rise of Systemic Risk</vt:lpstr>
      <vt:lpstr>The crisis</vt:lpstr>
      <vt:lpstr>The crisis</vt:lpstr>
      <vt:lpstr>The Dow Jones Industrial Average, October 2007–January 2010</vt:lpstr>
      <vt:lpstr>Overnight London Interbank Offered Rate (LIBOR), 2001–2010</vt:lpstr>
      <vt:lpstr>Overnight Interest Rates, 1997–2010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markets and institutions</dc:title>
  <dc:creator>Darko</dc:creator>
  <cp:lastModifiedBy>Darko</cp:lastModifiedBy>
  <cp:revision>80</cp:revision>
  <dcterms:created xsi:type="dcterms:W3CDTF">2017-09-02T03:08:36Z</dcterms:created>
  <dcterms:modified xsi:type="dcterms:W3CDTF">2018-11-17T07:04:58Z</dcterms:modified>
</cp:coreProperties>
</file>