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7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255F9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-96" y="-17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37A43-2809-4C77-825A-CBABA61E831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838B83-28C1-4CF7-9462-7AFC0CDC676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Социальная стипендия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D91651D-A5FD-4545-819D-B93CD21DB512}" type="parTrans" cxnId="{FCF30D72-B158-46E5-A396-D35768578903}">
      <dgm:prSet/>
      <dgm:spPr/>
      <dgm:t>
        <a:bodyPr/>
        <a:lstStyle/>
        <a:p>
          <a:endParaRPr lang="ru-RU"/>
        </a:p>
      </dgm:t>
    </dgm:pt>
    <dgm:pt modelId="{E972ADB4-C6C8-4382-BE39-6B73DBF6DE5B}" type="sibTrans" cxnId="{FCF30D72-B158-46E5-A396-D35768578903}">
      <dgm:prSet/>
      <dgm:spPr/>
      <dgm:t>
        <a:bodyPr/>
        <a:lstStyle/>
        <a:p>
          <a:endParaRPr lang="ru-RU"/>
        </a:p>
      </dgm:t>
    </dgm:pt>
    <dgm:pt modelId="{92F1AD91-FEC1-4867-A553-23C8D805E81A}">
      <dgm:prSet phldrT="[Текст]" custT="1"/>
      <dgm:spPr/>
      <dgm:t>
        <a:bodyPr/>
        <a:lstStyle/>
        <a:p>
          <a:r>
            <a:rPr lang="ru-RU" sz="1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Ежемесячно;</a:t>
          </a:r>
          <a:endParaRPr lang="ru-RU" sz="1200" b="1" u="sng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16A17B-5E1C-4755-886B-DC8349584C0A}" type="parTrans" cxnId="{22AD46E9-9C5C-4FEF-A6C7-A9F0D3E35564}">
      <dgm:prSet/>
      <dgm:spPr/>
      <dgm:t>
        <a:bodyPr/>
        <a:lstStyle/>
        <a:p>
          <a:endParaRPr lang="ru-RU"/>
        </a:p>
      </dgm:t>
    </dgm:pt>
    <dgm:pt modelId="{B70AAA6D-429E-4E41-8EBD-27CD1DF3CBB3}" type="sibTrans" cxnId="{22AD46E9-9C5C-4FEF-A6C7-A9F0D3E35564}">
      <dgm:prSet/>
      <dgm:spPr/>
      <dgm:t>
        <a:bodyPr/>
        <a:lstStyle/>
        <a:p>
          <a:endParaRPr lang="ru-RU"/>
        </a:p>
      </dgm:t>
    </dgm:pt>
    <dgm:pt modelId="{E7BD7A38-5BAC-4ACA-863E-C10AD61B4507}">
      <dgm:prSet phldrT="[Текст]" custT="1"/>
      <dgm:spPr/>
      <dgm:t>
        <a:bodyPr/>
        <a:lstStyle/>
        <a:p>
          <a:r>
            <a:rPr lang="ru-RU" sz="1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Категории:</a:t>
          </a:r>
        </a:p>
      </dgm:t>
    </dgm:pt>
    <dgm:pt modelId="{F0AD2759-25FD-4F4C-9C3C-EF36B3276BB8}" type="parTrans" cxnId="{D18A66CE-6273-4649-B2B6-F54C494BFF3F}">
      <dgm:prSet/>
      <dgm:spPr/>
      <dgm:t>
        <a:bodyPr/>
        <a:lstStyle/>
        <a:p>
          <a:endParaRPr lang="ru-RU"/>
        </a:p>
      </dgm:t>
    </dgm:pt>
    <dgm:pt modelId="{36D56189-ADC3-427E-82DF-71D05701E869}" type="sibTrans" cxnId="{D18A66CE-6273-4649-B2B6-F54C494BFF3F}">
      <dgm:prSet/>
      <dgm:spPr/>
      <dgm:t>
        <a:bodyPr/>
        <a:lstStyle/>
        <a:p>
          <a:endParaRPr lang="ru-RU"/>
        </a:p>
      </dgm:t>
    </dgm:pt>
    <dgm:pt modelId="{02F528F5-5D97-463B-922D-0789FAA1EDD6}">
      <dgm:prSet phldrT="[Текст]" custT="1"/>
      <dgm:spPr/>
      <dgm:t>
        <a:bodyPr/>
        <a:lstStyle/>
        <a:p>
          <a:r>
            <a:rPr lang="ru-RU" sz="1600" dirty="0">
              <a:latin typeface="Times New Roman" pitchFamily="18" charset="0"/>
              <a:cs typeface="Times New Roman" pitchFamily="18" charset="0"/>
            </a:rPr>
            <a:t>Материальная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помощь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45FF21F-9C29-4811-ABC7-38B6997BAD50}" type="parTrans" cxnId="{1BCE6AA5-C360-4471-8600-622DB643AF5A}">
      <dgm:prSet/>
      <dgm:spPr/>
      <dgm:t>
        <a:bodyPr/>
        <a:lstStyle/>
        <a:p>
          <a:endParaRPr lang="ru-RU"/>
        </a:p>
      </dgm:t>
    </dgm:pt>
    <dgm:pt modelId="{25F4283F-D26D-48D2-8F6A-FE996404260E}" type="sibTrans" cxnId="{1BCE6AA5-C360-4471-8600-622DB643AF5A}">
      <dgm:prSet/>
      <dgm:spPr/>
      <dgm:t>
        <a:bodyPr/>
        <a:lstStyle/>
        <a:p>
          <a:endParaRPr lang="ru-RU"/>
        </a:p>
      </dgm:t>
    </dgm:pt>
    <dgm:pt modelId="{BD403663-E31A-473D-8766-DC4E14BCF2D8}">
      <dgm:prSet phldrT="[Текст]" custT="1"/>
      <dgm:spPr/>
      <dgm:t>
        <a:bodyPr/>
        <a:lstStyle/>
        <a:p>
          <a:r>
            <a:rPr lang="ru-RU" sz="1200" b="1" u="sng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Единоразово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(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один </a:t>
          </a:r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раз в год, и только в исключительных случаях 2 раза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85CF40-AC02-4CB3-B338-F464D1F883EA}" type="parTrans" cxnId="{003F2FAE-EE14-42CD-8200-54A4894D9FD7}">
      <dgm:prSet/>
      <dgm:spPr/>
      <dgm:t>
        <a:bodyPr/>
        <a:lstStyle/>
        <a:p>
          <a:endParaRPr lang="ru-RU"/>
        </a:p>
      </dgm:t>
    </dgm:pt>
    <dgm:pt modelId="{29D500BD-91F4-4DCC-977F-814E0F79BCCE}" type="sibTrans" cxnId="{003F2FAE-EE14-42CD-8200-54A4894D9FD7}">
      <dgm:prSet/>
      <dgm:spPr/>
      <dgm:t>
        <a:bodyPr/>
        <a:lstStyle/>
        <a:p>
          <a:endParaRPr lang="ru-RU"/>
        </a:p>
      </dgm:t>
    </dgm:pt>
    <dgm:pt modelId="{AAC1EBF1-4053-43A2-89D8-034234491090}">
      <dgm:prSet phldrT="[Текст]" custT="1"/>
      <dgm:spPr/>
      <dgm:t>
        <a:bodyPr/>
        <a:lstStyle/>
        <a:p>
          <a:r>
            <a:rPr lang="ru-RU" sz="1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Категории:</a:t>
          </a:r>
        </a:p>
      </dgm:t>
    </dgm:pt>
    <dgm:pt modelId="{826F9737-75D4-4B61-8E14-DE67676C22F7}" type="parTrans" cxnId="{425D2874-BCFE-4351-A350-EF8309273460}">
      <dgm:prSet/>
      <dgm:spPr/>
      <dgm:t>
        <a:bodyPr/>
        <a:lstStyle/>
        <a:p>
          <a:endParaRPr lang="ru-RU"/>
        </a:p>
      </dgm:t>
    </dgm:pt>
    <dgm:pt modelId="{17A91DB5-230B-4359-B64E-179EC6DFBABF}" type="sibTrans" cxnId="{425D2874-BCFE-4351-A350-EF8309273460}">
      <dgm:prSet/>
      <dgm:spPr/>
      <dgm:t>
        <a:bodyPr/>
        <a:lstStyle/>
        <a:p>
          <a:endParaRPr lang="ru-RU"/>
        </a:p>
      </dgm:t>
    </dgm:pt>
    <dgm:pt modelId="{09C5AAEB-6597-4FCB-A8D7-6C26541B81B0}">
      <dgm:prSet phldrT="[Текст]" custT="1"/>
      <dgm:spPr/>
      <dgm:t>
        <a:bodyPr/>
        <a:lstStyle/>
        <a:p>
          <a:r>
            <a:rPr lang="ru-RU" sz="1200" dirty="0" smtClean="0"/>
            <a:t>Материальная поддержка остронуждающимся студентам</a:t>
          </a:r>
          <a:endParaRPr lang="ru-RU" sz="1200" dirty="0"/>
        </a:p>
      </dgm:t>
    </dgm:pt>
    <dgm:pt modelId="{E9AB48D4-CCE7-408A-830E-9A11E7306274}" type="parTrans" cxnId="{80F4229F-466C-4387-9B6D-0B5C219017CF}">
      <dgm:prSet/>
      <dgm:spPr/>
      <dgm:t>
        <a:bodyPr/>
        <a:lstStyle/>
        <a:p>
          <a:endParaRPr lang="ru-RU"/>
        </a:p>
      </dgm:t>
    </dgm:pt>
    <dgm:pt modelId="{50774C7A-B171-463A-A2A6-F4CEE1CA6F30}" type="sibTrans" cxnId="{80F4229F-466C-4387-9B6D-0B5C219017CF}">
      <dgm:prSet/>
      <dgm:spPr/>
      <dgm:t>
        <a:bodyPr/>
        <a:lstStyle/>
        <a:p>
          <a:endParaRPr lang="ru-RU"/>
        </a:p>
      </dgm:t>
    </dgm:pt>
    <dgm:pt modelId="{CF58ABD6-D223-45A2-97EA-A4F5C051790E}">
      <dgm:prSet phldrT="[Текст]" custT="1"/>
      <dgm:spPr/>
      <dgm:t>
        <a:bodyPr/>
        <a:lstStyle/>
        <a:p>
          <a:pPr>
            <a:buNone/>
          </a:pPr>
          <a:r>
            <a:rPr lang="ru-RU" sz="1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Ежемесячно</a:t>
          </a:r>
          <a:endParaRPr lang="ru-RU" sz="1200" b="1" u="sng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0B3902-0AF8-495C-B63D-1A9C8FD9CBE6}" type="parTrans" cxnId="{C73A09E3-2CC2-45BD-9337-20F02E75AF62}">
      <dgm:prSet/>
      <dgm:spPr/>
      <dgm:t>
        <a:bodyPr/>
        <a:lstStyle/>
        <a:p>
          <a:endParaRPr lang="ru-RU"/>
        </a:p>
      </dgm:t>
    </dgm:pt>
    <dgm:pt modelId="{EC6B1D25-3E7E-41D0-951A-A0F0753A02AF}" type="sibTrans" cxnId="{C73A09E3-2CC2-45BD-9337-20F02E75AF62}">
      <dgm:prSet/>
      <dgm:spPr/>
      <dgm:t>
        <a:bodyPr/>
        <a:lstStyle/>
        <a:p>
          <a:endParaRPr lang="ru-RU"/>
        </a:p>
      </dgm:t>
    </dgm:pt>
    <dgm:pt modelId="{07AB7437-1752-43D4-BAE1-4D23044DF526}">
      <dgm:prSet phldrT="[Текст]" custT="1"/>
      <dgm:spPr/>
      <dgm:t>
        <a:bodyPr/>
        <a:lstStyle/>
        <a:p>
          <a:pPr>
            <a:buNone/>
          </a:pPr>
          <a:r>
            <a:rPr lang="ru-RU" sz="1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Категории:</a:t>
          </a:r>
        </a:p>
      </dgm:t>
    </dgm:pt>
    <dgm:pt modelId="{2D1F1456-794A-497D-995F-07412520A912}" type="parTrans" cxnId="{F39BC488-8DCD-45FF-8D67-33128F44D167}">
      <dgm:prSet/>
      <dgm:spPr/>
      <dgm:t>
        <a:bodyPr/>
        <a:lstStyle/>
        <a:p>
          <a:endParaRPr lang="ru-RU"/>
        </a:p>
      </dgm:t>
    </dgm:pt>
    <dgm:pt modelId="{E0F007EE-E29B-4E99-A341-20872F858CE5}" type="sibTrans" cxnId="{F39BC488-8DCD-45FF-8D67-33128F44D167}">
      <dgm:prSet/>
      <dgm:spPr/>
      <dgm:t>
        <a:bodyPr/>
        <a:lstStyle/>
        <a:p>
          <a:endParaRPr lang="ru-RU"/>
        </a:p>
      </dgm:t>
    </dgm:pt>
    <dgm:pt modelId="{948C1EE9-20A4-4243-A166-1D505DE4200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дети-инвалиды, инвалиды I и II групп, инвалиды с детства;</a:t>
          </a:r>
        </a:p>
      </dgm:t>
    </dgm:pt>
    <dgm:pt modelId="{B74B988C-659F-4FF9-82E3-7DE86E4FDC18}" type="parTrans" cxnId="{32BD054D-B0B9-4895-BCA7-A744F5068E35}">
      <dgm:prSet/>
      <dgm:spPr/>
      <dgm:t>
        <a:bodyPr/>
        <a:lstStyle/>
        <a:p>
          <a:endParaRPr lang="ru-RU"/>
        </a:p>
      </dgm:t>
    </dgm:pt>
    <dgm:pt modelId="{9F77FB06-96D1-4696-9A08-2B9D105F4B30}" type="sibTrans" cxnId="{32BD054D-B0B9-4895-BCA7-A744F5068E35}">
      <dgm:prSet/>
      <dgm:spPr/>
      <dgm:t>
        <a:bodyPr/>
        <a:lstStyle/>
        <a:p>
          <a:endParaRPr lang="ru-RU"/>
        </a:p>
      </dgm:t>
    </dgm:pt>
    <dgm:pt modelId="{9FF6284B-5070-4D28-AC85-13AD0D4BDD3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лица, подвергшиеся воздействию радиации вследствие катастрофы на Чернобыльской </a:t>
          </a: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АЭС;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67BAC2-48F5-4299-881D-9400A418126C}" type="parTrans" cxnId="{BA39A1B5-FBC3-4F5C-B382-7AD98975D9E1}">
      <dgm:prSet/>
      <dgm:spPr/>
      <dgm:t>
        <a:bodyPr/>
        <a:lstStyle/>
        <a:p>
          <a:endParaRPr lang="ru-RU"/>
        </a:p>
      </dgm:t>
    </dgm:pt>
    <dgm:pt modelId="{B334897A-3199-429D-A633-4DB3FA748F4B}" type="sibTrans" cxnId="{BA39A1B5-FBC3-4F5C-B382-7AD98975D9E1}">
      <dgm:prSet/>
      <dgm:spPr/>
      <dgm:t>
        <a:bodyPr/>
        <a:lstStyle/>
        <a:p>
          <a:endParaRPr lang="ru-RU"/>
        </a:p>
      </dgm:t>
    </dgm:pt>
    <dgm:pt modelId="{EC727C39-4BB8-4AA4-988A-152D35FFF87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лица, имеющие право на получение государственной социальной помощи;</a:t>
          </a:r>
        </a:p>
      </dgm:t>
    </dgm:pt>
    <dgm:pt modelId="{BADDF470-A137-44D9-9E0C-F78032CECDDA}" type="parTrans" cxnId="{48564C73-64C8-45C3-9C17-C68ADB26E606}">
      <dgm:prSet/>
      <dgm:spPr/>
      <dgm:t>
        <a:bodyPr/>
        <a:lstStyle/>
        <a:p>
          <a:endParaRPr lang="ru-RU"/>
        </a:p>
      </dgm:t>
    </dgm:pt>
    <dgm:pt modelId="{7A5DA09B-D976-488A-95B4-9C34D0DB6218}" type="sibTrans" cxnId="{48564C73-64C8-45C3-9C17-C68ADB26E606}">
      <dgm:prSet/>
      <dgm:spPr/>
      <dgm:t>
        <a:bodyPr/>
        <a:lstStyle/>
        <a:p>
          <a:endParaRPr lang="ru-RU"/>
        </a:p>
      </dgm:t>
    </dgm:pt>
    <dgm:pt modelId="{A10A5B6E-1BE0-4C3F-9300-5F9E6BF53EF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 из числа граждан, проходивших в течение не менее трех лет военную службу по контракту в ВС </a:t>
          </a: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РФ.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A0C18A-AB6D-4D4E-B3AA-E23B90581FBC}" type="parTrans" cxnId="{F80B6BD2-1409-4ABB-879F-9A2659ECDA12}">
      <dgm:prSet/>
      <dgm:spPr/>
      <dgm:t>
        <a:bodyPr/>
        <a:lstStyle/>
        <a:p>
          <a:endParaRPr lang="ru-RU"/>
        </a:p>
      </dgm:t>
    </dgm:pt>
    <dgm:pt modelId="{9301F955-3A7C-4974-88ED-CF63812BCFE0}" type="sibTrans" cxnId="{F80B6BD2-1409-4ABB-879F-9A2659ECDA12}">
      <dgm:prSet/>
      <dgm:spPr/>
      <dgm:t>
        <a:bodyPr/>
        <a:lstStyle/>
        <a:p>
          <a:endParaRPr lang="ru-RU"/>
        </a:p>
      </dgm:t>
    </dgm:pt>
    <dgm:pt modelId="{C48C5A5B-2078-4A56-8304-98AC451249A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лица, являющиеся инвалидами вследствие военной травмы или заболевания, полученных в период прохождения военной службы, и ветеранам боевых действий;</a:t>
          </a:r>
        </a:p>
      </dgm:t>
    </dgm:pt>
    <dgm:pt modelId="{168E6E41-3172-49A9-A970-015FB49FC17B}" type="parTrans" cxnId="{7EAC3021-C929-4D49-A661-EC64FD4F87EB}">
      <dgm:prSet/>
      <dgm:spPr/>
      <dgm:t>
        <a:bodyPr/>
        <a:lstStyle/>
        <a:p>
          <a:endParaRPr lang="ru-RU"/>
        </a:p>
      </dgm:t>
    </dgm:pt>
    <dgm:pt modelId="{1B672630-2BEA-4D3A-B738-E91C4E987184}" type="sibTrans" cxnId="{7EAC3021-C929-4D49-A661-EC64FD4F87EB}">
      <dgm:prSet/>
      <dgm:spPr/>
      <dgm:t>
        <a:bodyPr/>
        <a:lstStyle/>
        <a:p>
          <a:endParaRPr lang="ru-RU"/>
        </a:p>
      </dgm:t>
    </dgm:pt>
    <dgm:pt modelId="{B3128E2B-F128-4087-AA8B-67251E17DD05}">
      <dgm:prSet phldrT="[Текст]"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дети-сироты и дети, оставшиеся без попечения родителей, лица из числа детей-сирот и детей, оставшихся без попечения родителей;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C22301-84E1-43ED-9DAB-4002C8F57007}" type="parTrans" cxnId="{D733C03F-90BC-46AB-B871-91E8497FBC17}">
      <dgm:prSet/>
      <dgm:spPr/>
      <dgm:t>
        <a:bodyPr/>
        <a:lstStyle/>
        <a:p>
          <a:endParaRPr lang="ru-RU"/>
        </a:p>
      </dgm:t>
    </dgm:pt>
    <dgm:pt modelId="{BBADD230-55B7-4141-8112-9E516A2DB278}" type="sibTrans" cxnId="{D733C03F-90BC-46AB-B871-91E8497FBC17}">
      <dgm:prSet/>
      <dgm:spPr/>
      <dgm:t>
        <a:bodyPr/>
        <a:lstStyle/>
        <a:p>
          <a:endParaRPr lang="ru-RU"/>
        </a:p>
      </dgm:t>
    </dgm:pt>
    <dgm:pt modelId="{EB0261FF-6F30-408E-9893-44889311F5E9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дети-сироты и дети, оставшиеся без попечения родителей, лица из числа детей-сирот и детей, оставшихся без попечения родителей;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B20D4E-E666-45DD-89CB-E2341C7E69E9}" type="parTrans" cxnId="{D8120DDE-F7F7-43BF-86CC-BE1FF43CBDD7}">
      <dgm:prSet/>
      <dgm:spPr/>
      <dgm:t>
        <a:bodyPr/>
        <a:lstStyle/>
        <a:p>
          <a:endParaRPr lang="ru-RU"/>
        </a:p>
      </dgm:t>
    </dgm:pt>
    <dgm:pt modelId="{0726D31D-830A-4E01-8534-F73027DF4F7C}" type="sibTrans" cxnId="{D8120DDE-F7F7-43BF-86CC-BE1FF43CBDD7}">
      <dgm:prSet/>
      <dgm:spPr/>
      <dgm:t>
        <a:bodyPr/>
        <a:lstStyle/>
        <a:p>
          <a:endParaRPr lang="ru-RU"/>
        </a:p>
      </dgm:t>
    </dgm:pt>
    <dgm:pt modelId="{50CFBCC1-E552-4BEA-8A77-98D831112CB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Многодетная семья;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931286-FE43-4853-95AE-D2C9373854C3}" type="parTrans" cxnId="{707DD322-74C4-47D4-9851-61002383C272}">
      <dgm:prSet/>
      <dgm:spPr/>
      <dgm:t>
        <a:bodyPr/>
        <a:lstStyle/>
        <a:p>
          <a:endParaRPr lang="ru-RU"/>
        </a:p>
      </dgm:t>
    </dgm:pt>
    <dgm:pt modelId="{B572A005-0689-461C-9E54-EC60F2805CE2}" type="sibTrans" cxnId="{707DD322-74C4-47D4-9851-61002383C272}">
      <dgm:prSet/>
      <dgm:spPr/>
      <dgm:t>
        <a:bodyPr/>
        <a:lstStyle/>
        <a:p>
          <a:endParaRPr lang="ru-RU"/>
        </a:p>
      </dgm:t>
    </dgm:pt>
    <dgm:pt modelId="{497ED91E-63C5-4B4B-8F8D-CFCDC30E032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Неполная семья;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765C02-8DEB-4CC0-8AE8-B2C0773120D9}" type="parTrans" cxnId="{A08D9544-338E-4814-930E-CDA9EC0C308F}">
      <dgm:prSet/>
      <dgm:spPr/>
      <dgm:t>
        <a:bodyPr/>
        <a:lstStyle/>
        <a:p>
          <a:endParaRPr lang="ru-RU"/>
        </a:p>
      </dgm:t>
    </dgm:pt>
    <dgm:pt modelId="{41AA1FB6-D360-4AE0-AF42-17920CD48F0C}" type="sibTrans" cxnId="{A08D9544-338E-4814-930E-CDA9EC0C308F}">
      <dgm:prSet/>
      <dgm:spPr/>
      <dgm:t>
        <a:bodyPr/>
        <a:lstStyle/>
        <a:p>
          <a:endParaRPr lang="ru-RU"/>
        </a:p>
      </dgm:t>
    </dgm:pt>
    <dgm:pt modelId="{7E4694F6-423D-4277-93C8-BD4C12E83E8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Имеющие </a:t>
          </a:r>
          <a:r>
            <a:rPr lang="ru-RU" sz="1200" b="0" i="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родителЕЙ</a:t>
          </a: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- инвалидов, </a:t>
          </a:r>
          <a:r>
            <a:rPr lang="ru-RU" sz="1200" b="0" i="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родителЕЙ</a:t>
          </a: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- пенсионеров;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152629-041F-449D-97D2-BA2D86085D46}" type="parTrans" cxnId="{0F435AA6-ED7B-4A8F-9972-29F82B146546}">
      <dgm:prSet/>
      <dgm:spPr/>
      <dgm:t>
        <a:bodyPr/>
        <a:lstStyle/>
        <a:p>
          <a:endParaRPr lang="ru-RU"/>
        </a:p>
      </dgm:t>
    </dgm:pt>
    <dgm:pt modelId="{83011DE3-1620-4B16-8AE0-A5AC73F4F914}" type="sibTrans" cxnId="{0F435AA6-ED7B-4A8F-9972-29F82B146546}">
      <dgm:prSet/>
      <dgm:spPr/>
      <dgm:t>
        <a:bodyPr/>
        <a:lstStyle/>
        <a:p>
          <a:endParaRPr lang="ru-RU"/>
        </a:p>
      </dgm:t>
    </dgm:pt>
    <dgm:pt modelId="{3F39A71A-604E-4822-8180-4BBDA1CC923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Находящиеся на диспансерном учете с хроническими заболеваниями;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D0F025-2F55-4FA6-8BDC-6F3833D95C0B}" type="parTrans" cxnId="{13E00ED8-A321-40D3-8422-DBFE147FBD21}">
      <dgm:prSet/>
      <dgm:spPr/>
      <dgm:t>
        <a:bodyPr/>
        <a:lstStyle/>
        <a:p>
          <a:endParaRPr lang="ru-RU"/>
        </a:p>
      </dgm:t>
    </dgm:pt>
    <dgm:pt modelId="{E8640206-22CF-4FEA-AAF5-5C8CDF542C5B}" type="sibTrans" cxnId="{13E00ED8-A321-40D3-8422-DBFE147FBD21}">
      <dgm:prSet/>
      <dgm:spPr/>
      <dgm:t>
        <a:bodyPr/>
        <a:lstStyle/>
        <a:p>
          <a:endParaRPr lang="ru-RU"/>
        </a:p>
      </dgm:t>
    </dgm:pt>
    <dgm:pt modelId="{D654F1E1-A646-46E2-A960-D5D632A55AD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Проживающие в </a:t>
          </a:r>
          <a:r>
            <a:rPr lang="ru-RU" sz="12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зоне </a:t>
          </a: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ЧАЭС;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24F2F9-B67F-4EAA-8F5D-4C14A262E028}" type="parTrans" cxnId="{D278C814-1C10-4D31-B088-CB5AD0606F4C}">
      <dgm:prSet/>
      <dgm:spPr/>
      <dgm:t>
        <a:bodyPr/>
        <a:lstStyle/>
        <a:p>
          <a:endParaRPr lang="ru-RU"/>
        </a:p>
      </dgm:t>
    </dgm:pt>
    <dgm:pt modelId="{986334CE-7761-49E7-94E7-6F84788D90E4}" type="sibTrans" cxnId="{D278C814-1C10-4D31-B088-CB5AD0606F4C}">
      <dgm:prSet/>
      <dgm:spPr/>
      <dgm:t>
        <a:bodyPr/>
        <a:lstStyle/>
        <a:p>
          <a:endParaRPr lang="ru-RU"/>
        </a:p>
      </dgm:t>
    </dgm:pt>
    <dgm:pt modelId="{21EC2FB7-6FEF-400D-8B5D-593913F9B52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Проживающие в общежитии.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C35A0F-1762-464F-9798-43481D228364}" type="parTrans" cxnId="{1D2EA72B-8BB6-454F-9C23-B1588ABD956A}">
      <dgm:prSet/>
      <dgm:spPr/>
      <dgm:t>
        <a:bodyPr/>
        <a:lstStyle/>
        <a:p>
          <a:endParaRPr lang="ru-RU"/>
        </a:p>
      </dgm:t>
    </dgm:pt>
    <dgm:pt modelId="{6CA210C6-8945-44E9-9E51-E9956686CB5D}" type="sibTrans" cxnId="{1D2EA72B-8BB6-454F-9C23-B1588ABD956A}">
      <dgm:prSet/>
      <dgm:spPr/>
      <dgm:t>
        <a:bodyPr/>
        <a:lstStyle/>
        <a:p>
          <a:endParaRPr lang="ru-RU"/>
        </a:p>
      </dgm:t>
    </dgm:pt>
    <dgm:pt modelId="{5D043CF7-BC7B-48AE-89C5-EF9ADF48625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Инвалидность;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6DA9EB-6527-4F5B-8B0B-ED5D347DAD45}" type="parTrans" cxnId="{06E495FF-98DD-4946-A575-79CA9C5F819B}">
      <dgm:prSet/>
      <dgm:spPr/>
      <dgm:t>
        <a:bodyPr/>
        <a:lstStyle/>
        <a:p>
          <a:endParaRPr lang="ru-RU"/>
        </a:p>
      </dgm:t>
    </dgm:pt>
    <dgm:pt modelId="{71A4844F-3A0F-400A-A3FB-60D0ADFCE797}" type="sibTrans" cxnId="{06E495FF-98DD-4946-A575-79CA9C5F819B}">
      <dgm:prSet/>
      <dgm:spPr/>
      <dgm:t>
        <a:bodyPr/>
        <a:lstStyle/>
        <a:p>
          <a:endParaRPr lang="ru-RU"/>
        </a:p>
      </dgm:t>
    </dgm:pt>
    <dgm:pt modelId="{CE76D824-9B1D-4629-B689-FC17D1771E9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Имеющие ребенка;</a:t>
          </a: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46221F-E19D-4625-A750-0CE8BEC52C2E}" type="parTrans" cxnId="{B5622189-CFDA-4B74-AC2A-45081EBD2331}">
      <dgm:prSet/>
      <dgm:spPr/>
      <dgm:t>
        <a:bodyPr/>
        <a:lstStyle/>
        <a:p>
          <a:endParaRPr lang="ru-RU"/>
        </a:p>
      </dgm:t>
    </dgm:pt>
    <dgm:pt modelId="{E78E5282-7713-488F-B966-B540DAE5F83B}" type="sibTrans" cxnId="{B5622189-CFDA-4B74-AC2A-45081EBD2331}">
      <dgm:prSet/>
      <dgm:spPr/>
      <dgm:t>
        <a:bodyPr/>
        <a:lstStyle/>
        <a:p>
          <a:endParaRPr lang="ru-RU"/>
        </a:p>
      </dgm:t>
    </dgm:pt>
    <dgm:pt modelId="{CA881FAA-4192-4BDD-867B-3D176F859174}">
      <dgm:prSet phldrT="[Текст]" custT="1"/>
      <dgm:spPr/>
      <dgm:t>
        <a:bodyPr/>
        <a:lstStyle/>
        <a:p>
          <a:r>
            <a:rPr lang="ru-RU" sz="1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Имеет право получать каждый студент-член профсоюза;</a:t>
          </a:r>
          <a:endParaRPr lang="ru-RU" sz="1200" b="1" u="sng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0FADED-F6B5-43F0-AC77-131B06095271}" type="parTrans" cxnId="{A732EA8D-56F1-4631-8F13-A9153C14F357}">
      <dgm:prSet/>
      <dgm:spPr/>
      <dgm:t>
        <a:bodyPr/>
        <a:lstStyle/>
        <a:p>
          <a:endParaRPr lang="ru-RU"/>
        </a:p>
      </dgm:t>
    </dgm:pt>
    <dgm:pt modelId="{7983E7DE-2E0B-4E72-952C-30563BAC5284}" type="sibTrans" cxnId="{A732EA8D-56F1-4631-8F13-A9153C14F357}">
      <dgm:prSet/>
      <dgm:spPr/>
      <dgm:t>
        <a:bodyPr/>
        <a:lstStyle/>
        <a:p>
          <a:endParaRPr lang="ru-RU"/>
        </a:p>
      </dgm:t>
    </dgm:pt>
    <dgm:pt modelId="{D67E4555-D04F-449B-B108-A471AF05BACD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ru-RU" sz="1200" b="0" i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A1A7C7-2D79-4F0A-ACD1-93E8F9683801}" type="parTrans" cxnId="{5E18D5A5-E40E-4188-92DC-A8AF639C4065}">
      <dgm:prSet/>
      <dgm:spPr/>
      <dgm:t>
        <a:bodyPr/>
        <a:lstStyle/>
        <a:p>
          <a:endParaRPr lang="ru-RU"/>
        </a:p>
      </dgm:t>
    </dgm:pt>
    <dgm:pt modelId="{C41B24BF-4216-421C-BE34-7039A48FC04F}" type="sibTrans" cxnId="{5E18D5A5-E40E-4188-92DC-A8AF639C4065}">
      <dgm:prSet/>
      <dgm:spPr/>
      <dgm:t>
        <a:bodyPr/>
        <a:lstStyle/>
        <a:p>
          <a:endParaRPr lang="ru-RU"/>
        </a:p>
      </dgm:t>
    </dgm:pt>
    <dgm:pt modelId="{1E299DD0-9258-470B-B116-BAEAB8E27038}">
      <dgm:prSet phldrT="[Текст]"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Тяжелое материальное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положение;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471029-9804-42CD-AE3A-A2D5AD7630A3}" type="parTrans" cxnId="{422EABB7-44AA-4895-8C0F-727FFB7A6927}">
      <dgm:prSet/>
      <dgm:spPr/>
      <dgm:t>
        <a:bodyPr/>
        <a:lstStyle/>
        <a:p>
          <a:endParaRPr lang="ru-RU"/>
        </a:p>
      </dgm:t>
    </dgm:pt>
    <dgm:pt modelId="{7805B625-54E7-4EE2-B2EC-3F68224A299D}" type="sibTrans" cxnId="{422EABB7-44AA-4895-8C0F-727FFB7A6927}">
      <dgm:prSet/>
      <dgm:spPr/>
      <dgm:t>
        <a:bodyPr/>
        <a:lstStyle/>
        <a:p>
          <a:endParaRPr lang="ru-RU"/>
        </a:p>
      </dgm:t>
    </dgm:pt>
    <dgm:pt modelId="{BE94CEAC-A3D7-401D-8C01-B61263D2D78D}">
      <dgm:prSet phldrT="[Текст]"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Тяжелое заболевание,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необходимость операции –дорогостоящее лечение;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3E4466-D14C-414F-91DA-401F2918B9CF}" type="parTrans" cxnId="{7C553E06-3823-4DF5-812A-90D8BD566FB6}">
      <dgm:prSet/>
      <dgm:spPr/>
      <dgm:t>
        <a:bodyPr/>
        <a:lstStyle/>
        <a:p>
          <a:endParaRPr lang="ru-RU"/>
        </a:p>
      </dgm:t>
    </dgm:pt>
    <dgm:pt modelId="{C87B74CB-3E11-4B53-BA0A-DAB1BE64ECD6}" type="sibTrans" cxnId="{7C553E06-3823-4DF5-812A-90D8BD566FB6}">
      <dgm:prSet/>
      <dgm:spPr/>
      <dgm:t>
        <a:bodyPr/>
        <a:lstStyle/>
        <a:p>
          <a:endParaRPr lang="ru-RU"/>
        </a:p>
      </dgm:t>
    </dgm:pt>
    <dgm:pt modelId="{5A52625C-3970-4D9C-A088-0A338FA284A8}">
      <dgm:prSet phldrT="[Текст]"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Рождение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ребенка;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61CC3D-FF07-4692-849A-ED17D149D252}" type="parTrans" cxnId="{F4494C58-6FD1-4FAE-BBC0-217FCAF4598B}">
      <dgm:prSet/>
      <dgm:spPr/>
      <dgm:t>
        <a:bodyPr/>
        <a:lstStyle/>
        <a:p>
          <a:endParaRPr lang="ru-RU"/>
        </a:p>
      </dgm:t>
    </dgm:pt>
    <dgm:pt modelId="{7997AA7F-BB6E-4C06-A057-0258F80FAC92}" type="sibTrans" cxnId="{F4494C58-6FD1-4FAE-BBC0-217FCAF4598B}">
      <dgm:prSet/>
      <dgm:spPr/>
      <dgm:t>
        <a:bodyPr/>
        <a:lstStyle/>
        <a:p>
          <a:endParaRPr lang="ru-RU"/>
        </a:p>
      </dgm:t>
    </dgm:pt>
    <dgm:pt modelId="{3D9B2BDB-16A3-4C84-BC04-FFDE773F3517}">
      <dgm:prSet phldrT="[Текст]"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Юбилейные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даты(50лет </a:t>
          </a:r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 далее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каждые 5лет);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8C719B-4F9C-4D78-82D2-C7B1B7DB4EE1}" type="parTrans" cxnId="{37A52B8B-4369-43AC-9882-4ADA5FA4304C}">
      <dgm:prSet/>
      <dgm:spPr/>
      <dgm:t>
        <a:bodyPr/>
        <a:lstStyle/>
        <a:p>
          <a:endParaRPr lang="ru-RU"/>
        </a:p>
      </dgm:t>
    </dgm:pt>
    <dgm:pt modelId="{1528978B-C477-429E-94F9-B6F23CF80A62}" type="sibTrans" cxnId="{37A52B8B-4369-43AC-9882-4ADA5FA4304C}">
      <dgm:prSet/>
      <dgm:spPr/>
      <dgm:t>
        <a:bodyPr/>
        <a:lstStyle/>
        <a:p>
          <a:endParaRPr lang="ru-RU"/>
        </a:p>
      </dgm:t>
    </dgm:pt>
    <dgm:pt modelId="{8DB07665-B561-4EE0-BBEE-A32D3DB07EF0}">
      <dgm:prSet phldrT="[Текст]"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Дотация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отдыха;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852BA1-D43D-48E8-B188-7674963ACA49}" type="parTrans" cxnId="{5A90D78A-A1C0-431A-9AEC-C9FECD862711}">
      <dgm:prSet/>
      <dgm:spPr/>
      <dgm:t>
        <a:bodyPr/>
        <a:lstStyle/>
        <a:p>
          <a:endParaRPr lang="ru-RU"/>
        </a:p>
      </dgm:t>
    </dgm:pt>
    <dgm:pt modelId="{8D1D4AB5-C2AB-4B7A-A384-53B07355FEDC}" type="sibTrans" cxnId="{5A90D78A-A1C0-431A-9AEC-C9FECD862711}">
      <dgm:prSet/>
      <dgm:spPr/>
      <dgm:t>
        <a:bodyPr/>
        <a:lstStyle/>
        <a:p>
          <a:endParaRPr lang="ru-RU"/>
        </a:p>
      </dgm:t>
    </dgm:pt>
    <dgm:pt modelId="{9E36900B-6076-4590-BD7A-4275FFF4C844}">
      <dgm:prSet phldrT="[Текст]" custT="1"/>
      <dgm:spPr/>
      <dgm:t>
        <a:bodyPr/>
        <a:lstStyle/>
        <a:p>
          <a:r>
            <a: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Ущерб понесенный вследствие стихийного </a:t>
          </a:r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бедствия.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1FF92C-3410-4120-883E-042B9F853254}" type="parTrans" cxnId="{A758D92F-8247-49A1-9707-21183C9EF0F4}">
      <dgm:prSet/>
      <dgm:spPr/>
      <dgm:t>
        <a:bodyPr/>
        <a:lstStyle/>
        <a:p>
          <a:endParaRPr lang="ru-RU"/>
        </a:p>
      </dgm:t>
    </dgm:pt>
    <dgm:pt modelId="{12BEB239-97BB-489C-87FD-4FC93B5432C6}" type="sibTrans" cxnId="{A758D92F-8247-49A1-9707-21183C9EF0F4}">
      <dgm:prSet/>
      <dgm:spPr/>
      <dgm:t>
        <a:bodyPr/>
        <a:lstStyle/>
        <a:p>
          <a:endParaRPr lang="ru-RU"/>
        </a:p>
      </dgm:t>
    </dgm:pt>
    <dgm:pt modelId="{D819D69A-CB66-495C-8B80-A0660CEC9C5E}">
      <dgm:prSet phldrT="[Текст]" custT="1"/>
      <dgm:spPr/>
      <dgm:t>
        <a:bodyPr/>
        <a:lstStyle/>
        <a:p>
          <a:r>
            <a:rPr lang="ru-RU" sz="1200" b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Смерть близкого родственника (родители);</a:t>
          </a:r>
          <a:endParaRPr lang="ru-RU" sz="1200" b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0D6D98-6E21-4CDA-8113-FF81BC7805BB}" type="parTrans" cxnId="{3EED4867-A128-48A8-92F9-9B0A49869B8F}">
      <dgm:prSet/>
      <dgm:spPr/>
    </dgm:pt>
    <dgm:pt modelId="{4439698B-7963-4268-A387-B48F6BE28937}" type="sibTrans" cxnId="{3EED4867-A128-48A8-92F9-9B0A49869B8F}">
      <dgm:prSet/>
      <dgm:spPr/>
    </dgm:pt>
    <dgm:pt modelId="{6D979DB6-327D-413D-B08B-D2C839BCC65C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2 840 руб.в месяц (1030руб.-колледж)</a:t>
          </a:r>
          <a:endParaRPr lang="ru-RU" sz="1200" b="1" u="sng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A05BF8-6C24-4EF0-AC67-262A6310320A}" type="parTrans" cxnId="{0A36EDA8-DD94-4F24-A48E-BAD34824BAFC}">
      <dgm:prSet/>
      <dgm:spPr/>
    </dgm:pt>
    <dgm:pt modelId="{679878E2-F24D-44CB-808D-1FE8CA728081}" type="sibTrans" cxnId="{0A36EDA8-DD94-4F24-A48E-BAD34824BAFC}">
      <dgm:prSet/>
      <dgm:spPr/>
    </dgm:pt>
    <dgm:pt modelId="{5DCB15FE-2932-43D0-919F-09F0F0FBDE99}">
      <dgm:prSet phldrT="[Текст]" custT="1"/>
      <dgm:spPr/>
      <dgm:t>
        <a:bodyPr/>
        <a:lstStyle/>
        <a:p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До 15 тысяч рублей </a:t>
          </a:r>
          <a:r>
            <a:rPr lang="ru-RU" sz="1200" b="0" i="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единоразово</a:t>
          </a:r>
          <a:endParaRPr lang="ru-RU" sz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FA6505-5B7D-40BA-8860-619FBE58D6B4}" type="parTrans" cxnId="{C749CCFB-54F3-46DF-A2EE-F04080A68BB3}">
      <dgm:prSet/>
      <dgm:spPr/>
    </dgm:pt>
    <dgm:pt modelId="{F41A5742-B94E-4FE8-A618-E312BF77111C}" type="sibTrans" cxnId="{C749CCFB-54F3-46DF-A2EE-F04080A68BB3}">
      <dgm:prSet/>
      <dgm:spPr/>
    </dgm:pt>
    <dgm:pt modelId="{0D3FA3E0-AD35-4B7D-88DC-969E91505044}">
      <dgm:prSet phldrT="[Текст]" custT="1"/>
      <dgm:spPr/>
      <dgm:t>
        <a:bodyPr/>
        <a:lstStyle/>
        <a:p>
          <a:pPr>
            <a:buNone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1200 руб. ежемесячно</a:t>
          </a:r>
          <a:endParaRPr lang="ru-RU" sz="1200" b="1" u="sng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1014EC-21DA-43E8-9503-87A8E11FEDCF}" type="parTrans" cxnId="{5EBCE26A-4D3F-4539-9551-E61C46DB78EC}">
      <dgm:prSet/>
      <dgm:spPr/>
    </dgm:pt>
    <dgm:pt modelId="{1307138B-23BA-4ADC-BB37-35508CF4C98D}" type="sibTrans" cxnId="{5EBCE26A-4D3F-4539-9551-E61C46DB78EC}">
      <dgm:prSet/>
      <dgm:spPr/>
    </dgm:pt>
    <dgm:pt modelId="{B082B052-E46A-4856-9DEB-E3605F8FA915}">
      <dgm:prSet phldrT="[Текст]" custT="1"/>
      <dgm:spPr/>
      <dgm:t>
        <a:bodyPr/>
        <a:lstStyle/>
        <a:p>
          <a:pPr>
            <a:buNone/>
          </a:pPr>
          <a:r>
            <a:rPr lang="ru-RU" sz="1200" b="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АПОС- ассоциация профсоюзных организаций сотрудников и студентов вузов г.Москвы</a:t>
          </a:r>
          <a:endParaRPr lang="ru-RU" sz="1200" b="1" u="sng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5E22A8-FEBE-433B-A108-EA668FEFFA40}" type="parTrans" cxnId="{E758CF51-BA9D-496A-AB07-CC71417C852B}">
      <dgm:prSet/>
      <dgm:spPr/>
    </dgm:pt>
    <dgm:pt modelId="{CAF08AD4-09DE-42DB-B8FB-1CFECA3873C9}" type="sibTrans" cxnId="{E758CF51-BA9D-496A-AB07-CC71417C852B}">
      <dgm:prSet/>
      <dgm:spPr/>
    </dgm:pt>
    <dgm:pt modelId="{56641F07-903B-4941-8F23-6D372898B953}" type="pres">
      <dgm:prSet presAssocID="{C5637A43-2809-4C77-825A-CBABA61E83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4523B0-8F65-4E3E-94C8-C70E274E07FE}" type="pres">
      <dgm:prSet presAssocID="{E3838B83-28C1-4CF7-9462-7AFC0CDC6760}" presName="composite" presStyleCnt="0"/>
      <dgm:spPr/>
    </dgm:pt>
    <dgm:pt modelId="{66AF332A-58B5-441A-9EAC-2FF7FA95556E}" type="pres">
      <dgm:prSet presAssocID="{E3838B83-28C1-4CF7-9462-7AFC0CDC6760}" presName="parTx" presStyleLbl="alignNode1" presStyleIdx="0" presStyleCnt="3" custScaleY="111993" custLinFactNeighborX="-711" custLinFactNeighborY="-67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6DE2F-C358-43D8-86E7-7760E353EE6F}" type="pres">
      <dgm:prSet presAssocID="{E3838B83-28C1-4CF7-9462-7AFC0CDC676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F6124-6975-474D-AC7B-6A495F595546}" type="pres">
      <dgm:prSet presAssocID="{E972ADB4-C6C8-4382-BE39-6B73DBF6DE5B}" presName="space" presStyleCnt="0"/>
      <dgm:spPr/>
    </dgm:pt>
    <dgm:pt modelId="{65A9417A-8E89-4715-B7EB-AC57DC18E757}" type="pres">
      <dgm:prSet presAssocID="{02F528F5-5D97-463B-922D-0789FAA1EDD6}" presName="composite" presStyleCnt="0"/>
      <dgm:spPr/>
    </dgm:pt>
    <dgm:pt modelId="{ABF6729B-C7E4-4F3C-9BE1-9210C8120F13}" type="pres">
      <dgm:prSet presAssocID="{02F528F5-5D97-463B-922D-0789FAA1EDD6}" presName="parTx" presStyleLbl="alignNode1" presStyleIdx="1" presStyleCnt="3" custScaleX="112671" custScaleY="111017" custLinFactNeighborY="-18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D2895-FA63-4A36-B5E7-EC5353A3C86F}" type="pres">
      <dgm:prSet presAssocID="{02F528F5-5D97-463B-922D-0789FAA1EDD6}" presName="desTx" presStyleLbl="alignAccFollowNode1" presStyleIdx="1" presStyleCnt="3" custScaleX="112231" custScaleY="101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8B4FC-E3BA-491C-8089-1D853AE2116A}" type="pres">
      <dgm:prSet presAssocID="{25F4283F-D26D-48D2-8F6A-FE996404260E}" presName="space" presStyleCnt="0"/>
      <dgm:spPr/>
    </dgm:pt>
    <dgm:pt modelId="{94DEE8C3-8A11-4F6C-A60A-51D76CA0FA9C}" type="pres">
      <dgm:prSet presAssocID="{09C5AAEB-6597-4FCB-A8D7-6C26541B81B0}" presName="composite" presStyleCnt="0"/>
      <dgm:spPr/>
    </dgm:pt>
    <dgm:pt modelId="{E5EB091A-3931-40BF-9C3A-F8DCF00650F2}" type="pres">
      <dgm:prSet presAssocID="{09C5AAEB-6597-4FCB-A8D7-6C26541B81B0}" presName="parTx" presStyleLbl="alignNode1" presStyleIdx="2" presStyleCnt="3" custScaleX="99709" custScaleY="154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93E06-BE9E-4885-8500-7724DF63AE37}" type="pres">
      <dgm:prSet presAssocID="{09C5AAEB-6597-4FCB-A8D7-6C26541B81B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8CF51-BA9D-496A-AB07-CC71417C852B}" srcId="{09C5AAEB-6597-4FCB-A8D7-6C26541B81B0}" destId="{B082B052-E46A-4856-9DEB-E3605F8FA915}" srcOrd="2" destOrd="0" parTransId="{3E5E22A8-FEBE-433B-A108-EA668FEFFA40}" sibTransId="{CAF08AD4-09DE-42DB-B8FB-1CFECA3873C9}"/>
    <dgm:cxn modelId="{D00041B2-1373-437D-8F00-1DA7BB91E2DC}" type="presOf" srcId="{9FF6284B-5070-4D28-AC85-13AD0D4BDD34}" destId="{1526DE2F-C358-43D8-86E7-7760E353EE6F}" srcOrd="0" destOrd="5" presId="urn:microsoft.com/office/officeart/2005/8/layout/hList1"/>
    <dgm:cxn modelId="{24505926-C3E0-47B3-A473-B2AC4E3878B3}" type="presOf" srcId="{6D979DB6-327D-413D-B08B-D2C839BCC65C}" destId="{1526DE2F-C358-43D8-86E7-7760E353EE6F}" srcOrd="0" destOrd="1" presId="urn:microsoft.com/office/officeart/2005/8/layout/hList1"/>
    <dgm:cxn modelId="{F39BC488-8DCD-45FF-8D67-33128F44D167}" srcId="{09C5AAEB-6597-4FCB-A8D7-6C26541B81B0}" destId="{07AB7437-1752-43D4-BAE1-4D23044DF526}" srcOrd="3" destOrd="0" parTransId="{2D1F1456-794A-497D-995F-07412520A912}" sibTransId="{E0F007EE-E29B-4E99-A341-20872F858CE5}"/>
    <dgm:cxn modelId="{301CA3C1-5050-4C47-A3E9-238D532FA76B}" type="presOf" srcId="{5DCB15FE-2932-43D0-919F-09F0F0FBDE99}" destId="{39FD2895-FA63-4A36-B5E7-EC5353A3C86F}" srcOrd="0" destOrd="1" presId="urn:microsoft.com/office/officeart/2005/8/layout/hList1"/>
    <dgm:cxn modelId="{3C29D01C-35B9-4922-90BB-59293831D020}" type="presOf" srcId="{B082B052-E46A-4856-9DEB-E3605F8FA915}" destId="{C8793E06-BE9E-4885-8500-7724DF63AE37}" srcOrd="0" destOrd="2" presId="urn:microsoft.com/office/officeart/2005/8/layout/hList1"/>
    <dgm:cxn modelId="{AC0C097D-AC07-44FA-9E66-9560BF0EA675}" type="presOf" srcId="{CE76D824-9B1D-4629-B689-FC17D1771E94}" destId="{C8793E06-BE9E-4885-8500-7724DF63AE37}" srcOrd="0" destOrd="9" presId="urn:microsoft.com/office/officeart/2005/8/layout/hList1"/>
    <dgm:cxn modelId="{0A36EDA8-DD94-4F24-A48E-BAD34824BAFC}" srcId="{E3838B83-28C1-4CF7-9462-7AFC0CDC6760}" destId="{6D979DB6-327D-413D-B08B-D2C839BCC65C}" srcOrd="1" destOrd="0" parTransId="{EFA05BF8-6C24-4EF0-AC67-262A6310320A}" sibTransId="{679878E2-F24D-44CB-808D-1FE8CA728081}"/>
    <dgm:cxn modelId="{EF4AB6CA-47CB-4C19-87A0-FB6368311C8D}" type="presOf" srcId="{8DB07665-B561-4EE0-BBEE-A32D3DB07EF0}" destId="{39FD2895-FA63-4A36-B5E7-EC5353A3C86F}" srcOrd="0" destOrd="9" presId="urn:microsoft.com/office/officeart/2005/8/layout/hList1"/>
    <dgm:cxn modelId="{5EBCE26A-4D3F-4539-9551-E61C46DB78EC}" srcId="{09C5AAEB-6597-4FCB-A8D7-6C26541B81B0}" destId="{0D3FA3E0-AD35-4B7D-88DC-969E91505044}" srcOrd="1" destOrd="0" parTransId="{A11014EC-21DA-43E8-9503-87A8E11FEDCF}" sibTransId="{1307138B-23BA-4ADC-BB37-35508CF4C98D}"/>
    <dgm:cxn modelId="{1BCE6AA5-C360-4471-8600-622DB643AF5A}" srcId="{C5637A43-2809-4C77-825A-CBABA61E8312}" destId="{02F528F5-5D97-463B-922D-0789FAA1EDD6}" srcOrd="1" destOrd="0" parTransId="{E45FF21F-9C29-4811-ABC7-38B6997BAD50}" sibTransId="{25F4283F-D26D-48D2-8F6A-FE996404260E}"/>
    <dgm:cxn modelId="{A0982C6A-7E5B-4772-A91A-68C28BB42E37}" type="presOf" srcId="{9E36900B-6076-4590-BD7A-4275FFF4C844}" destId="{39FD2895-FA63-4A36-B5E7-EC5353A3C86F}" srcOrd="0" destOrd="10" presId="urn:microsoft.com/office/officeart/2005/8/layout/hList1"/>
    <dgm:cxn modelId="{39AA015E-ADFD-417B-8BE2-B738BD2DBDA5}" type="presOf" srcId="{0D3FA3E0-AD35-4B7D-88DC-969E91505044}" destId="{C8793E06-BE9E-4885-8500-7724DF63AE37}" srcOrd="0" destOrd="1" presId="urn:microsoft.com/office/officeart/2005/8/layout/hList1"/>
    <dgm:cxn modelId="{F692774E-16B0-461A-AD97-5D1D4C2A9B54}" type="presOf" srcId="{BD403663-E31A-473D-8766-DC4E14BCF2D8}" destId="{39FD2895-FA63-4A36-B5E7-EC5353A3C86F}" srcOrd="0" destOrd="0" presId="urn:microsoft.com/office/officeart/2005/8/layout/hList1"/>
    <dgm:cxn modelId="{E0E0FD75-6000-4E6F-83CA-75B0FD478051}" type="presOf" srcId="{B3128E2B-F128-4087-AA8B-67251E17DD05}" destId="{1526DE2F-C358-43D8-86E7-7760E353EE6F}" srcOrd="0" destOrd="3" presId="urn:microsoft.com/office/officeart/2005/8/layout/hList1"/>
    <dgm:cxn modelId="{0F435AA6-ED7B-4A8F-9972-29F82B146546}" srcId="{09C5AAEB-6597-4FCB-A8D7-6C26541B81B0}" destId="{7E4694F6-423D-4277-93C8-BD4C12E83E80}" srcOrd="8" destOrd="0" parTransId="{47152629-041F-449D-97D2-BA2D86085D46}" sibTransId="{83011DE3-1620-4B16-8AE0-A5AC73F4F914}"/>
    <dgm:cxn modelId="{78E70D40-3A5C-4437-A6C6-3327E6A50BEB}" type="presOf" srcId="{02F528F5-5D97-463B-922D-0789FAA1EDD6}" destId="{ABF6729B-C7E4-4F3C-9BE1-9210C8120F13}" srcOrd="0" destOrd="0" presId="urn:microsoft.com/office/officeart/2005/8/layout/hList1"/>
    <dgm:cxn modelId="{87876905-1913-48DC-9561-7CDD8280A573}" type="presOf" srcId="{07AB7437-1752-43D4-BAE1-4D23044DF526}" destId="{C8793E06-BE9E-4885-8500-7724DF63AE37}" srcOrd="0" destOrd="3" presId="urn:microsoft.com/office/officeart/2005/8/layout/hList1"/>
    <dgm:cxn modelId="{22AD46E9-9C5C-4FEF-A6C7-A9F0D3E35564}" srcId="{E3838B83-28C1-4CF7-9462-7AFC0CDC6760}" destId="{92F1AD91-FEC1-4867-A553-23C8D805E81A}" srcOrd="0" destOrd="0" parTransId="{A416A17B-5E1C-4755-886B-DC8349584C0A}" sibTransId="{B70AAA6D-429E-4E41-8EBD-27CD1DF3CBB3}"/>
    <dgm:cxn modelId="{257524CB-C658-4DBF-B1D7-68EC8C23EFD1}" type="presOf" srcId="{7E4694F6-423D-4277-93C8-BD4C12E83E80}" destId="{C8793E06-BE9E-4885-8500-7724DF63AE37}" srcOrd="0" destOrd="8" presId="urn:microsoft.com/office/officeart/2005/8/layout/hList1"/>
    <dgm:cxn modelId="{A758D92F-8247-49A1-9707-21183C9EF0F4}" srcId="{02F528F5-5D97-463B-922D-0789FAA1EDD6}" destId="{9E36900B-6076-4590-BD7A-4275FFF4C844}" srcOrd="10" destOrd="0" parTransId="{AD1FF92C-3410-4120-883E-042B9F853254}" sibTransId="{12BEB239-97BB-489C-87FD-4FC93B5432C6}"/>
    <dgm:cxn modelId="{FCF30D72-B158-46E5-A396-D35768578903}" srcId="{C5637A43-2809-4C77-825A-CBABA61E8312}" destId="{E3838B83-28C1-4CF7-9462-7AFC0CDC6760}" srcOrd="0" destOrd="0" parTransId="{5D91651D-A5FD-4545-819D-B93CD21DB512}" sibTransId="{E972ADB4-C6C8-4382-BE39-6B73DBF6DE5B}"/>
    <dgm:cxn modelId="{5E18D5A5-E40E-4188-92DC-A8AF639C4065}" srcId="{09C5AAEB-6597-4FCB-A8D7-6C26541B81B0}" destId="{D67E4555-D04F-449B-B108-A471AF05BACD}" srcOrd="13" destOrd="0" parTransId="{C7A1A7C7-2D79-4F0A-ACD1-93E8F9683801}" sibTransId="{C41B24BF-4216-421C-BE34-7039A48FC04F}"/>
    <dgm:cxn modelId="{13E00ED8-A321-40D3-8422-DBFE147FBD21}" srcId="{09C5AAEB-6597-4FCB-A8D7-6C26541B81B0}" destId="{3F39A71A-604E-4822-8180-4BBDA1CC923E}" srcOrd="10" destOrd="0" parTransId="{CFD0F025-2F55-4FA6-8BDC-6F3833D95C0B}" sibTransId="{E8640206-22CF-4FEA-AAF5-5C8CDF542C5B}"/>
    <dgm:cxn modelId="{37A52B8B-4369-43AC-9882-4ADA5FA4304C}" srcId="{02F528F5-5D97-463B-922D-0789FAA1EDD6}" destId="{3D9B2BDB-16A3-4C84-BC04-FFDE773F3517}" srcOrd="8" destOrd="0" parTransId="{C28C719B-4F9C-4D78-82D2-C7B1B7DB4EE1}" sibTransId="{1528978B-C477-429E-94F9-B6F23CF80A62}"/>
    <dgm:cxn modelId="{C24C957F-629D-4761-B473-3505EDBB5686}" type="presOf" srcId="{E3838B83-28C1-4CF7-9462-7AFC0CDC6760}" destId="{66AF332A-58B5-441A-9EAC-2FF7FA95556E}" srcOrd="0" destOrd="0" presId="urn:microsoft.com/office/officeart/2005/8/layout/hList1"/>
    <dgm:cxn modelId="{EB8485DF-2B5F-485D-ABED-C916EF45D1DE}" type="presOf" srcId="{E7BD7A38-5BAC-4ACA-863E-C10AD61B4507}" destId="{1526DE2F-C358-43D8-86E7-7760E353EE6F}" srcOrd="0" destOrd="2" presId="urn:microsoft.com/office/officeart/2005/8/layout/hList1"/>
    <dgm:cxn modelId="{425D2874-BCFE-4351-A350-EF8309273460}" srcId="{02F528F5-5D97-463B-922D-0789FAA1EDD6}" destId="{AAC1EBF1-4053-43A2-89D8-034234491090}" srcOrd="3" destOrd="0" parTransId="{826F9737-75D4-4B61-8E14-DE67676C22F7}" sibTransId="{17A91DB5-230B-4359-B64E-179EC6DFBABF}"/>
    <dgm:cxn modelId="{EBF79EB7-44F5-44A8-9A07-0C047A7EABAE}" type="presOf" srcId="{92F1AD91-FEC1-4867-A553-23C8D805E81A}" destId="{1526DE2F-C358-43D8-86E7-7760E353EE6F}" srcOrd="0" destOrd="0" presId="urn:microsoft.com/office/officeart/2005/8/layout/hList1"/>
    <dgm:cxn modelId="{C61882C8-9976-4997-9111-6727508A6AD3}" type="presOf" srcId="{50CFBCC1-E552-4BEA-8A77-98D831112CB8}" destId="{C8793E06-BE9E-4885-8500-7724DF63AE37}" srcOrd="0" destOrd="5" presId="urn:microsoft.com/office/officeart/2005/8/layout/hList1"/>
    <dgm:cxn modelId="{38B560A7-F643-4638-8B32-5CAEAAA935D6}" type="presOf" srcId="{3F39A71A-604E-4822-8180-4BBDA1CC923E}" destId="{C8793E06-BE9E-4885-8500-7724DF63AE37}" srcOrd="0" destOrd="10" presId="urn:microsoft.com/office/officeart/2005/8/layout/hList1"/>
    <dgm:cxn modelId="{003F2FAE-EE14-42CD-8200-54A4894D9FD7}" srcId="{02F528F5-5D97-463B-922D-0789FAA1EDD6}" destId="{BD403663-E31A-473D-8766-DC4E14BCF2D8}" srcOrd="0" destOrd="0" parTransId="{8185CF40-AC02-4CB3-B338-F464D1F883EA}" sibTransId="{29D500BD-91F4-4DCC-977F-814E0F79BCCE}"/>
    <dgm:cxn modelId="{D309EF5D-A1E9-46E3-9B24-76F59813B263}" type="presOf" srcId="{A10A5B6E-1BE0-4C3F-9300-5F9E6BF53EFC}" destId="{1526DE2F-C358-43D8-86E7-7760E353EE6F}" srcOrd="0" destOrd="8" presId="urn:microsoft.com/office/officeart/2005/8/layout/hList1"/>
    <dgm:cxn modelId="{EAD2AB58-60A1-4069-8398-276A527AFD4C}" type="presOf" srcId="{D67E4555-D04F-449B-B108-A471AF05BACD}" destId="{C8793E06-BE9E-4885-8500-7724DF63AE37}" srcOrd="0" destOrd="13" presId="urn:microsoft.com/office/officeart/2005/8/layout/hList1"/>
    <dgm:cxn modelId="{B5622189-CFDA-4B74-AC2A-45081EBD2331}" srcId="{09C5AAEB-6597-4FCB-A8D7-6C26541B81B0}" destId="{CE76D824-9B1D-4629-B689-FC17D1771E94}" srcOrd="9" destOrd="0" parTransId="{0346221F-E19D-4625-A750-0CE8BEC52C2E}" sibTransId="{E78E5282-7713-488F-B966-B540DAE5F83B}"/>
    <dgm:cxn modelId="{7C553E06-3823-4DF5-812A-90D8BD566FB6}" srcId="{02F528F5-5D97-463B-922D-0789FAA1EDD6}" destId="{BE94CEAC-A3D7-401D-8C01-B61263D2D78D}" srcOrd="5" destOrd="0" parTransId="{523E4466-D14C-414F-91DA-401F2918B9CF}" sibTransId="{C87B74CB-3E11-4B53-BA0A-DAB1BE64ECD6}"/>
    <dgm:cxn modelId="{04A498FD-784C-4F1A-B8AD-044DBF278F6A}" type="presOf" srcId="{D654F1E1-A646-46E2-A960-D5D632A55AD7}" destId="{C8793E06-BE9E-4885-8500-7724DF63AE37}" srcOrd="0" destOrd="11" presId="urn:microsoft.com/office/officeart/2005/8/layout/hList1"/>
    <dgm:cxn modelId="{2107A7FB-279B-4D1D-9F33-5ED93C467541}" type="presOf" srcId="{D819D69A-CB66-495C-8B80-A0660CEC9C5E}" destId="{39FD2895-FA63-4A36-B5E7-EC5353A3C86F}" srcOrd="0" destOrd="6" presId="urn:microsoft.com/office/officeart/2005/8/layout/hList1"/>
    <dgm:cxn modelId="{D278C814-1C10-4D31-B088-CB5AD0606F4C}" srcId="{09C5AAEB-6597-4FCB-A8D7-6C26541B81B0}" destId="{D654F1E1-A646-46E2-A960-D5D632A55AD7}" srcOrd="11" destOrd="0" parTransId="{7024F2F9-B67F-4EAA-8F5D-4C14A262E028}" sibTransId="{986334CE-7761-49E7-94E7-6F84788D90E4}"/>
    <dgm:cxn modelId="{80F4229F-466C-4387-9B6D-0B5C219017CF}" srcId="{C5637A43-2809-4C77-825A-CBABA61E8312}" destId="{09C5AAEB-6597-4FCB-A8D7-6C26541B81B0}" srcOrd="2" destOrd="0" parTransId="{E9AB48D4-CCE7-408A-830E-9A11E7306274}" sibTransId="{50774C7A-B171-463A-A2A6-F4CEE1CA6F30}"/>
    <dgm:cxn modelId="{BA39A1B5-FBC3-4F5C-B382-7AD98975D9E1}" srcId="{E3838B83-28C1-4CF7-9462-7AFC0CDC6760}" destId="{9FF6284B-5070-4D28-AC85-13AD0D4BDD34}" srcOrd="5" destOrd="0" parTransId="{4F67BAC2-48F5-4299-881D-9400A418126C}" sibTransId="{B334897A-3199-429D-A633-4DB3FA748F4B}"/>
    <dgm:cxn modelId="{707DD322-74C4-47D4-9851-61002383C272}" srcId="{09C5AAEB-6597-4FCB-A8D7-6C26541B81B0}" destId="{50CFBCC1-E552-4BEA-8A77-98D831112CB8}" srcOrd="5" destOrd="0" parTransId="{16931286-FE43-4853-95AE-D2C9373854C3}" sibTransId="{B572A005-0689-461C-9E54-EC60F2805CE2}"/>
    <dgm:cxn modelId="{7EFB4566-8139-4DA7-9798-EF13EB9AE7F0}" type="presOf" srcId="{1E299DD0-9258-470B-B116-BAEAB8E27038}" destId="{39FD2895-FA63-4A36-B5E7-EC5353A3C86F}" srcOrd="0" destOrd="4" presId="urn:microsoft.com/office/officeart/2005/8/layout/hList1"/>
    <dgm:cxn modelId="{5A90D78A-A1C0-431A-9AEC-C9FECD862711}" srcId="{02F528F5-5D97-463B-922D-0789FAA1EDD6}" destId="{8DB07665-B561-4EE0-BBEE-A32D3DB07EF0}" srcOrd="9" destOrd="0" parTransId="{F9852BA1-D43D-48E8-B188-7674963ACA49}" sibTransId="{8D1D4AB5-C2AB-4B7A-A384-53B07355FEDC}"/>
    <dgm:cxn modelId="{62785508-6454-475A-A055-47A1AEF284A9}" type="presOf" srcId="{5D043CF7-BC7B-48AE-89C5-EF9ADF48625F}" destId="{C8793E06-BE9E-4885-8500-7724DF63AE37}" srcOrd="0" destOrd="7" presId="urn:microsoft.com/office/officeart/2005/8/layout/hList1"/>
    <dgm:cxn modelId="{C749CCFB-54F3-46DF-A2EE-F04080A68BB3}" srcId="{02F528F5-5D97-463B-922D-0789FAA1EDD6}" destId="{5DCB15FE-2932-43D0-919F-09F0F0FBDE99}" srcOrd="1" destOrd="0" parTransId="{47FA6505-5B7D-40BA-8860-619FBE58D6B4}" sibTransId="{F41A5742-B94E-4FE8-A618-E312BF77111C}"/>
    <dgm:cxn modelId="{D6FD8D77-FA01-4BD3-BC0A-39560E951F3B}" type="presOf" srcId="{CF58ABD6-D223-45A2-97EA-A4F5C051790E}" destId="{C8793E06-BE9E-4885-8500-7724DF63AE37}" srcOrd="0" destOrd="0" presId="urn:microsoft.com/office/officeart/2005/8/layout/hList1"/>
    <dgm:cxn modelId="{7EAC3021-C929-4D49-A661-EC64FD4F87EB}" srcId="{E3838B83-28C1-4CF7-9462-7AFC0CDC6760}" destId="{C48C5A5B-2078-4A56-8304-98AC451249A7}" srcOrd="6" destOrd="0" parTransId="{168E6E41-3172-49A9-A970-015FB49FC17B}" sibTransId="{1B672630-2BEA-4D3A-B738-E91C4E987184}"/>
    <dgm:cxn modelId="{3EED4867-A128-48A8-92F9-9B0A49869B8F}" srcId="{02F528F5-5D97-463B-922D-0789FAA1EDD6}" destId="{D819D69A-CB66-495C-8B80-A0660CEC9C5E}" srcOrd="6" destOrd="0" parTransId="{C00D6D98-6E21-4CDA-8113-FF81BC7805BB}" sibTransId="{4439698B-7963-4268-A387-B48F6BE28937}"/>
    <dgm:cxn modelId="{B4EA86EF-B230-4943-B42A-163E07553DC0}" type="presOf" srcId="{AAC1EBF1-4053-43A2-89D8-034234491090}" destId="{39FD2895-FA63-4A36-B5E7-EC5353A3C86F}" srcOrd="0" destOrd="3" presId="urn:microsoft.com/office/officeart/2005/8/layout/hList1"/>
    <dgm:cxn modelId="{9D404F01-5D8B-4C8A-A071-1ACCCB4673B4}" type="presOf" srcId="{3D9B2BDB-16A3-4C84-BC04-FFDE773F3517}" destId="{39FD2895-FA63-4A36-B5E7-EC5353A3C86F}" srcOrd="0" destOrd="8" presId="urn:microsoft.com/office/officeart/2005/8/layout/hList1"/>
    <dgm:cxn modelId="{A08D9544-338E-4814-930E-CDA9EC0C308F}" srcId="{09C5AAEB-6597-4FCB-A8D7-6C26541B81B0}" destId="{497ED91E-63C5-4B4B-8F8D-CFCDC30E032D}" srcOrd="6" destOrd="0" parTransId="{5F765C02-8DEB-4CC0-8AE8-B2C0773120D9}" sibTransId="{41AA1FB6-D360-4AE0-AF42-17920CD48F0C}"/>
    <dgm:cxn modelId="{DDEA7CD7-B1D3-4875-B6D1-1E94500D982B}" type="presOf" srcId="{09C5AAEB-6597-4FCB-A8D7-6C26541B81B0}" destId="{E5EB091A-3931-40BF-9C3A-F8DCF00650F2}" srcOrd="0" destOrd="0" presId="urn:microsoft.com/office/officeart/2005/8/layout/hList1"/>
    <dgm:cxn modelId="{A5159C24-5C94-4761-B813-DF4EF8FB86D3}" type="presOf" srcId="{5A52625C-3970-4D9C-A088-0A338FA284A8}" destId="{39FD2895-FA63-4A36-B5E7-EC5353A3C86F}" srcOrd="0" destOrd="7" presId="urn:microsoft.com/office/officeart/2005/8/layout/hList1"/>
    <dgm:cxn modelId="{D18A66CE-6273-4649-B2B6-F54C494BFF3F}" srcId="{E3838B83-28C1-4CF7-9462-7AFC0CDC6760}" destId="{E7BD7A38-5BAC-4ACA-863E-C10AD61B4507}" srcOrd="2" destOrd="0" parTransId="{F0AD2759-25FD-4F4C-9C3C-EF36B3276BB8}" sibTransId="{36D56189-ADC3-427E-82DF-71D05701E869}"/>
    <dgm:cxn modelId="{F80B6BD2-1409-4ABB-879F-9A2659ECDA12}" srcId="{E3838B83-28C1-4CF7-9462-7AFC0CDC6760}" destId="{A10A5B6E-1BE0-4C3F-9300-5F9E6BF53EFC}" srcOrd="8" destOrd="0" parTransId="{DEA0C18A-AB6D-4D4E-B3AA-E23B90581FBC}" sibTransId="{9301F955-3A7C-4974-88ED-CF63812BCFE0}"/>
    <dgm:cxn modelId="{EDF390D3-5181-4A3D-8F0C-367C7A928283}" type="presOf" srcId="{C48C5A5B-2078-4A56-8304-98AC451249A7}" destId="{1526DE2F-C358-43D8-86E7-7760E353EE6F}" srcOrd="0" destOrd="6" presId="urn:microsoft.com/office/officeart/2005/8/layout/hList1"/>
    <dgm:cxn modelId="{55C36838-42D0-4740-B4FD-66B6AF7EA3C5}" type="presOf" srcId="{EB0261FF-6F30-408E-9893-44889311F5E9}" destId="{C8793E06-BE9E-4885-8500-7724DF63AE37}" srcOrd="0" destOrd="4" presId="urn:microsoft.com/office/officeart/2005/8/layout/hList1"/>
    <dgm:cxn modelId="{F4494C58-6FD1-4FAE-BBC0-217FCAF4598B}" srcId="{02F528F5-5D97-463B-922D-0789FAA1EDD6}" destId="{5A52625C-3970-4D9C-A088-0A338FA284A8}" srcOrd="7" destOrd="0" parTransId="{8A61CC3D-FF07-4692-849A-ED17D149D252}" sibTransId="{7997AA7F-BB6E-4C06-A057-0258F80FAC92}"/>
    <dgm:cxn modelId="{035FE017-ECA5-4B2F-978C-8806EDBE76D6}" type="presOf" srcId="{EC727C39-4BB8-4AA4-988A-152D35FFF871}" destId="{1526DE2F-C358-43D8-86E7-7760E353EE6F}" srcOrd="0" destOrd="7" presId="urn:microsoft.com/office/officeart/2005/8/layout/hList1"/>
    <dgm:cxn modelId="{F6866E2D-5F7B-4AF9-B2B4-09ABA024BF9D}" type="presOf" srcId="{497ED91E-63C5-4B4B-8F8D-CFCDC30E032D}" destId="{C8793E06-BE9E-4885-8500-7724DF63AE37}" srcOrd="0" destOrd="6" presId="urn:microsoft.com/office/officeart/2005/8/layout/hList1"/>
    <dgm:cxn modelId="{1D2EA72B-8BB6-454F-9C23-B1588ABD956A}" srcId="{09C5AAEB-6597-4FCB-A8D7-6C26541B81B0}" destId="{21EC2FB7-6FEF-400D-8B5D-593913F9B522}" srcOrd="12" destOrd="0" parTransId="{09C35A0F-1762-464F-9798-43481D228364}" sibTransId="{6CA210C6-8945-44E9-9E51-E9956686CB5D}"/>
    <dgm:cxn modelId="{003EF03C-768E-4EC2-AD7D-4FEE028CA6BF}" type="presOf" srcId="{CA881FAA-4192-4BDD-867B-3D176F859174}" destId="{39FD2895-FA63-4A36-B5E7-EC5353A3C86F}" srcOrd="0" destOrd="2" presId="urn:microsoft.com/office/officeart/2005/8/layout/hList1"/>
    <dgm:cxn modelId="{C73A09E3-2CC2-45BD-9337-20F02E75AF62}" srcId="{09C5AAEB-6597-4FCB-A8D7-6C26541B81B0}" destId="{CF58ABD6-D223-45A2-97EA-A4F5C051790E}" srcOrd="0" destOrd="0" parTransId="{7B0B3902-0AF8-495C-B63D-1A9C8FD9CBE6}" sibTransId="{EC6B1D25-3E7E-41D0-951A-A0F0753A02AF}"/>
    <dgm:cxn modelId="{AC1848B7-0FE0-4A3B-BC78-A090382BCC68}" type="presOf" srcId="{C5637A43-2809-4C77-825A-CBABA61E8312}" destId="{56641F07-903B-4941-8F23-6D372898B953}" srcOrd="0" destOrd="0" presId="urn:microsoft.com/office/officeart/2005/8/layout/hList1"/>
    <dgm:cxn modelId="{73FACD76-D327-487A-8E17-E47340288F55}" type="presOf" srcId="{948C1EE9-20A4-4243-A166-1D505DE42009}" destId="{1526DE2F-C358-43D8-86E7-7760E353EE6F}" srcOrd="0" destOrd="4" presId="urn:microsoft.com/office/officeart/2005/8/layout/hList1"/>
    <dgm:cxn modelId="{BC1DD520-49DA-4ED5-9886-8D5857645A78}" type="presOf" srcId="{21EC2FB7-6FEF-400D-8B5D-593913F9B522}" destId="{C8793E06-BE9E-4885-8500-7724DF63AE37}" srcOrd="0" destOrd="12" presId="urn:microsoft.com/office/officeart/2005/8/layout/hList1"/>
    <dgm:cxn modelId="{BC0E59DD-553F-4DAF-B3C8-A0E737034517}" type="presOf" srcId="{BE94CEAC-A3D7-401D-8C01-B61263D2D78D}" destId="{39FD2895-FA63-4A36-B5E7-EC5353A3C86F}" srcOrd="0" destOrd="5" presId="urn:microsoft.com/office/officeart/2005/8/layout/hList1"/>
    <dgm:cxn modelId="{06E495FF-98DD-4946-A575-79CA9C5F819B}" srcId="{09C5AAEB-6597-4FCB-A8D7-6C26541B81B0}" destId="{5D043CF7-BC7B-48AE-89C5-EF9ADF48625F}" srcOrd="7" destOrd="0" parTransId="{946DA9EB-6527-4F5B-8B0B-ED5D347DAD45}" sibTransId="{71A4844F-3A0F-400A-A3FB-60D0ADFCE797}"/>
    <dgm:cxn modelId="{D8120DDE-F7F7-43BF-86CC-BE1FF43CBDD7}" srcId="{09C5AAEB-6597-4FCB-A8D7-6C26541B81B0}" destId="{EB0261FF-6F30-408E-9893-44889311F5E9}" srcOrd="4" destOrd="0" parTransId="{0AB20D4E-E666-45DD-89CB-E2341C7E69E9}" sibTransId="{0726D31D-830A-4E01-8534-F73027DF4F7C}"/>
    <dgm:cxn modelId="{D733C03F-90BC-46AB-B871-91E8497FBC17}" srcId="{E3838B83-28C1-4CF7-9462-7AFC0CDC6760}" destId="{B3128E2B-F128-4087-AA8B-67251E17DD05}" srcOrd="3" destOrd="0" parTransId="{85C22301-84E1-43ED-9DAB-4002C8F57007}" sibTransId="{BBADD230-55B7-4141-8112-9E516A2DB278}"/>
    <dgm:cxn modelId="{422EABB7-44AA-4895-8C0F-727FFB7A6927}" srcId="{02F528F5-5D97-463B-922D-0789FAA1EDD6}" destId="{1E299DD0-9258-470B-B116-BAEAB8E27038}" srcOrd="4" destOrd="0" parTransId="{73471029-9804-42CD-AE3A-A2D5AD7630A3}" sibTransId="{7805B625-54E7-4EE2-B2EC-3F68224A299D}"/>
    <dgm:cxn modelId="{A732EA8D-56F1-4631-8F13-A9153C14F357}" srcId="{02F528F5-5D97-463B-922D-0789FAA1EDD6}" destId="{CA881FAA-4192-4BDD-867B-3D176F859174}" srcOrd="2" destOrd="0" parTransId="{B60FADED-F6B5-43F0-AC77-131B06095271}" sibTransId="{7983E7DE-2E0B-4E72-952C-30563BAC5284}"/>
    <dgm:cxn modelId="{48564C73-64C8-45C3-9C17-C68ADB26E606}" srcId="{E3838B83-28C1-4CF7-9462-7AFC0CDC6760}" destId="{EC727C39-4BB8-4AA4-988A-152D35FFF871}" srcOrd="7" destOrd="0" parTransId="{BADDF470-A137-44D9-9E0C-F78032CECDDA}" sibTransId="{7A5DA09B-D976-488A-95B4-9C34D0DB6218}"/>
    <dgm:cxn modelId="{32BD054D-B0B9-4895-BCA7-A744F5068E35}" srcId="{E3838B83-28C1-4CF7-9462-7AFC0CDC6760}" destId="{948C1EE9-20A4-4243-A166-1D505DE42009}" srcOrd="4" destOrd="0" parTransId="{B74B988C-659F-4FF9-82E3-7DE86E4FDC18}" sibTransId="{9F77FB06-96D1-4696-9A08-2B9D105F4B30}"/>
    <dgm:cxn modelId="{0CB26CE6-0803-485E-93A8-22CA545DCD2E}" type="presParOf" srcId="{56641F07-903B-4941-8F23-6D372898B953}" destId="{874523B0-8F65-4E3E-94C8-C70E274E07FE}" srcOrd="0" destOrd="0" presId="urn:microsoft.com/office/officeart/2005/8/layout/hList1"/>
    <dgm:cxn modelId="{1EE064C0-6D7F-4422-ABAB-672AF285DBE5}" type="presParOf" srcId="{874523B0-8F65-4E3E-94C8-C70E274E07FE}" destId="{66AF332A-58B5-441A-9EAC-2FF7FA95556E}" srcOrd="0" destOrd="0" presId="urn:microsoft.com/office/officeart/2005/8/layout/hList1"/>
    <dgm:cxn modelId="{53FFA922-E64E-4A93-AE26-3510E7698667}" type="presParOf" srcId="{874523B0-8F65-4E3E-94C8-C70E274E07FE}" destId="{1526DE2F-C358-43D8-86E7-7760E353EE6F}" srcOrd="1" destOrd="0" presId="urn:microsoft.com/office/officeart/2005/8/layout/hList1"/>
    <dgm:cxn modelId="{94DCA41F-20F8-4167-890E-D77BC7C8B0E1}" type="presParOf" srcId="{56641F07-903B-4941-8F23-6D372898B953}" destId="{314F6124-6975-474D-AC7B-6A495F595546}" srcOrd="1" destOrd="0" presId="urn:microsoft.com/office/officeart/2005/8/layout/hList1"/>
    <dgm:cxn modelId="{DAEFF524-1AFA-483B-A36C-39876A263515}" type="presParOf" srcId="{56641F07-903B-4941-8F23-6D372898B953}" destId="{65A9417A-8E89-4715-B7EB-AC57DC18E757}" srcOrd="2" destOrd="0" presId="urn:microsoft.com/office/officeart/2005/8/layout/hList1"/>
    <dgm:cxn modelId="{6A2E47E8-AB0E-436A-9524-E2CF71847CB9}" type="presParOf" srcId="{65A9417A-8E89-4715-B7EB-AC57DC18E757}" destId="{ABF6729B-C7E4-4F3C-9BE1-9210C8120F13}" srcOrd="0" destOrd="0" presId="urn:microsoft.com/office/officeart/2005/8/layout/hList1"/>
    <dgm:cxn modelId="{A987375B-3E2E-44B6-9E3B-CD8A54DA2961}" type="presParOf" srcId="{65A9417A-8E89-4715-B7EB-AC57DC18E757}" destId="{39FD2895-FA63-4A36-B5E7-EC5353A3C86F}" srcOrd="1" destOrd="0" presId="urn:microsoft.com/office/officeart/2005/8/layout/hList1"/>
    <dgm:cxn modelId="{F66D0BD6-017B-4AFF-A556-B835FBEC8167}" type="presParOf" srcId="{56641F07-903B-4941-8F23-6D372898B953}" destId="{E458B4FC-E3BA-491C-8089-1D853AE2116A}" srcOrd="3" destOrd="0" presId="urn:microsoft.com/office/officeart/2005/8/layout/hList1"/>
    <dgm:cxn modelId="{63CF8B49-6EB4-480F-9AD3-AA66C455329B}" type="presParOf" srcId="{56641F07-903B-4941-8F23-6D372898B953}" destId="{94DEE8C3-8A11-4F6C-A60A-51D76CA0FA9C}" srcOrd="4" destOrd="0" presId="urn:microsoft.com/office/officeart/2005/8/layout/hList1"/>
    <dgm:cxn modelId="{A51AF87E-4820-4A00-B944-B2C1D49CADC1}" type="presParOf" srcId="{94DEE8C3-8A11-4F6C-A60A-51D76CA0FA9C}" destId="{E5EB091A-3931-40BF-9C3A-F8DCF00650F2}" srcOrd="0" destOrd="0" presId="urn:microsoft.com/office/officeart/2005/8/layout/hList1"/>
    <dgm:cxn modelId="{B9FF4CCF-8A0D-4014-9EB6-8E544C3FA971}" type="presParOf" srcId="{94DEE8C3-8A11-4F6C-A60A-51D76CA0FA9C}" destId="{C8793E06-BE9E-4885-8500-7724DF63AE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AF332A-58B5-441A-9EAC-2FF7FA95556E}">
      <dsp:nvSpPr>
        <dsp:cNvPr id="0" name=""/>
        <dsp:cNvSpPr/>
      </dsp:nvSpPr>
      <dsp:spPr>
        <a:xfrm>
          <a:off x="0" y="42787"/>
          <a:ext cx="2706704" cy="548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Социальная стипендия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2787"/>
        <a:ext cx="2706704" cy="548317"/>
      </dsp:txXfrm>
    </dsp:sp>
    <dsp:sp modelId="{1526DE2F-C358-43D8-86E7-7760E353EE6F}">
      <dsp:nvSpPr>
        <dsp:cNvPr id="0" name=""/>
        <dsp:cNvSpPr/>
      </dsp:nvSpPr>
      <dsp:spPr>
        <a:xfrm>
          <a:off x="1277" y="594828"/>
          <a:ext cx="2706704" cy="41147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Ежемесячно;</a:t>
          </a:r>
          <a:endParaRPr lang="ru-RU" sz="1200" b="1" u="sng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2 840 руб.в месяц (1030руб.-колледж)</a:t>
          </a:r>
          <a:endParaRPr lang="ru-RU" sz="1200" b="1" u="sng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Категории: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дети-сироты и дети, оставшиеся без попечения родителей, лица из числа детей-сирот и детей, оставшихся без попечения родителей;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дети-инвалиды, инвалиды I и II групп, инвалиды с детства;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лица, подвергшиеся воздействию радиации вследствие катастрофы на Чернобыльской </a:t>
          </a: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АЭС;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лица, являющиеся инвалидами вследствие военной травмы или заболевания, полученных в период прохождения военной службы, и ветеранам боевых действий;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лица, имеющие право на получение государственной социальной помощи;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лица из числа граждан, проходивших в течение не менее трех лет военную службу по контракту в ВС </a:t>
          </a: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РФ.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77" y="594828"/>
        <a:ext cx="2706704" cy="4114786"/>
      </dsp:txXfrm>
    </dsp:sp>
    <dsp:sp modelId="{ABF6729B-C7E4-4F3C-9BE1-9210C8120F13}">
      <dsp:nvSpPr>
        <dsp:cNvPr id="0" name=""/>
        <dsp:cNvSpPr/>
      </dsp:nvSpPr>
      <dsp:spPr>
        <a:xfrm>
          <a:off x="3086920" y="0"/>
          <a:ext cx="3049671" cy="543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Материальная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помощь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86920" y="0"/>
        <a:ext cx="3049671" cy="543539"/>
      </dsp:txXfrm>
    </dsp:sp>
    <dsp:sp modelId="{39FD2895-FA63-4A36-B5E7-EC5353A3C86F}">
      <dsp:nvSpPr>
        <dsp:cNvPr id="0" name=""/>
        <dsp:cNvSpPr/>
      </dsp:nvSpPr>
      <dsp:spPr>
        <a:xfrm>
          <a:off x="3092875" y="540028"/>
          <a:ext cx="3037761" cy="4186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Единоразово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(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один </a:t>
          </a: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раз в год, и только в исключительных случаях 2 раза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До 15 тысяч рублей </a:t>
          </a:r>
          <a:r>
            <a:rPr lang="ru-RU" sz="1200" b="0" i="0" kern="120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единоразово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Имеет право получать каждый студент-член профсоюза;</a:t>
          </a:r>
          <a:endParaRPr lang="ru-RU" sz="1200" b="1" u="sng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Категории: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Тяжелое материальное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положение;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Тяжелое заболевание,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необходимость операции –дорогостоящее лечение;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Смерть близкого родственника (родители);</a:t>
          </a:r>
          <a:endParaRPr lang="ru-RU" sz="1200" b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Рождение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ребенка;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Юбилейные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даты(50лет </a:t>
          </a: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 далее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каждые 5лет);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Дотация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отдыха;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Ущерб понесенный вследствие стихийного </a:t>
          </a:r>
          <a:r>
            <a:rPr lang="ru-RU" sz="120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бедствия.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92875" y="540028"/>
        <a:ext cx="3037761" cy="4186260"/>
      </dsp:txXfrm>
    </dsp:sp>
    <dsp:sp modelId="{E5EB091A-3931-40BF-9C3A-F8DCF00650F2}">
      <dsp:nvSpPr>
        <dsp:cNvPr id="0" name=""/>
        <dsp:cNvSpPr/>
      </dsp:nvSpPr>
      <dsp:spPr>
        <a:xfrm>
          <a:off x="6519469" y="23692"/>
          <a:ext cx="2698828" cy="757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Материальная поддержка остронуждающимся студентам</a:t>
          </a:r>
          <a:endParaRPr lang="ru-RU" sz="1200" kern="1200" dirty="0"/>
        </a:p>
      </dsp:txBody>
      <dsp:txXfrm>
        <a:off x="6519469" y="23692"/>
        <a:ext cx="2698828" cy="757029"/>
      </dsp:txXfrm>
    </dsp:sp>
    <dsp:sp modelId="{C8793E06-BE9E-4885-8500-7724DF63AE37}">
      <dsp:nvSpPr>
        <dsp:cNvPr id="0" name=""/>
        <dsp:cNvSpPr/>
      </dsp:nvSpPr>
      <dsp:spPr>
        <a:xfrm>
          <a:off x="6515530" y="647006"/>
          <a:ext cx="2706704" cy="41147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Ежемесячно</a:t>
          </a:r>
          <a:endParaRPr lang="ru-RU" sz="1200" b="1" u="sng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1200 руб. ежемесячно</a:t>
          </a:r>
          <a:endParaRPr lang="ru-RU" sz="1200" b="1" u="sng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АПОС- ассоциация профсоюзных организаций сотрудников и студентов вузов г.Москвы</a:t>
          </a:r>
          <a:endParaRPr lang="ru-RU" sz="1200" b="1" u="sng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u="sng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Категории: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дети-сироты и дети, оставшиеся без попечения родителей, лица из числа детей-сирот и детей, оставшихся без попечения родителей;</a:t>
          </a:r>
          <a:endParaRPr lang="ru-RU" sz="120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Многодетная семья;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Неполная семья;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Инвалидность;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Имеющие </a:t>
          </a:r>
          <a:r>
            <a:rPr lang="ru-RU" sz="1200" b="0" i="0" kern="120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родителЕЙ</a:t>
          </a: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- инвалидов, </a:t>
          </a:r>
          <a:r>
            <a:rPr lang="ru-RU" sz="1200" b="0" i="0" kern="1200" dirty="0" err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родителЕЙ</a:t>
          </a: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- пенсионеров;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Имеющие ребенка;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Находящиеся на диспансерном учете с хроническими заболеваниями;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Проживающие в </a:t>
          </a:r>
          <a:r>
            <a:rPr lang="ru-RU" sz="1200" b="0" i="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зоне </a:t>
          </a: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ЧАЭС;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u-RU" sz="1200" b="0" i="0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Проживающие в общежитии.</a:t>
          </a: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endParaRPr lang="ru-RU" sz="1200" b="0" i="0" kern="120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15530" y="647006"/>
        <a:ext cx="2706704" cy="4114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- универсаль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jkoia\Desktop\Рисунок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42513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96913" y="5280025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317748"/>
            <a:ext cx="8543925" cy="841573"/>
          </a:xfrm>
          <a:prstGeom prst="rect">
            <a:avLst/>
          </a:prstGeom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5393823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- универс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dejkoia\Desktop\_MG_4242 40x60 copy1.jpg"/>
          <p:cNvPicPr>
            <a:picLocks noChangeAspect="1" noChangeArrowheads="1"/>
          </p:cNvPicPr>
          <p:nvPr userDrawn="1"/>
        </p:nvPicPr>
        <p:blipFill>
          <a:blip r:embed="rId2" cstate="print"/>
          <a:srcRect l="27724" r="34657" b="-2223"/>
          <a:stretch>
            <a:fillRect/>
          </a:stretch>
        </p:blipFill>
        <p:spPr bwMode="auto">
          <a:xfrm>
            <a:off x="0" y="0"/>
            <a:ext cx="3859213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- студенче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dejkoia\Desktop\_MG_4242 40x60 copy1.jpg"/>
          <p:cNvPicPr>
            <a:picLocks noChangeAspect="1" noChangeArrowheads="1"/>
          </p:cNvPicPr>
          <p:nvPr userDrawn="1"/>
        </p:nvPicPr>
        <p:blipFill>
          <a:blip r:embed="rId2" cstate="print"/>
          <a:srcRect l="27724" r="34657" b="-2223"/>
          <a:stretch>
            <a:fillRect/>
          </a:stretch>
        </p:blipFill>
        <p:spPr bwMode="auto">
          <a:xfrm>
            <a:off x="0" y="0"/>
            <a:ext cx="3859213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День открытых дверей 5 апреля 2015\Лицо с буклета.jpg"/>
          <p:cNvPicPr>
            <a:picLocks noChangeAspect="1" noChangeArrowheads="1"/>
          </p:cNvPicPr>
          <p:nvPr userDrawn="1"/>
        </p:nvPicPr>
        <p:blipFill>
          <a:blip r:embed="rId3" cstate="print"/>
          <a:srcRect l="45979"/>
          <a:stretch>
            <a:fillRect/>
          </a:stretch>
        </p:blipFill>
        <p:spPr bwMode="auto">
          <a:xfrm>
            <a:off x="-669925" y="0"/>
            <a:ext cx="45291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dejkoia\Desktop\девочка_______.jpg"/>
          <p:cNvPicPr>
            <a:picLocks noChangeAspect="1" noChangeArrowheads="1"/>
          </p:cNvPicPr>
          <p:nvPr userDrawn="1"/>
        </p:nvPicPr>
        <p:blipFill>
          <a:blip r:embed="rId4" cstate="print"/>
          <a:srcRect l="36504" t="34448" r="11336"/>
          <a:stretch>
            <a:fillRect/>
          </a:stretch>
        </p:blipFill>
        <p:spPr bwMode="auto">
          <a:xfrm>
            <a:off x="-1063625" y="0"/>
            <a:ext cx="492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- сотрудниче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Picture 2" descr="C:\Users\dejkoia\Desktop\bs_st_44\4.jpg"/>
          <p:cNvPicPr>
            <a:picLocks noChangeAspect="1" noChangeArrowheads="1"/>
          </p:cNvPicPr>
          <p:nvPr userDrawn="1"/>
        </p:nvPicPr>
        <p:blipFill>
          <a:blip r:embed="rId2" cstate="print"/>
          <a:srcRect l="24659" t="-7722" r="30556" b="-12381"/>
          <a:stretch>
            <a:fillRect/>
          </a:stretch>
        </p:blipFill>
        <p:spPr bwMode="auto">
          <a:xfrm>
            <a:off x="0" y="-561975"/>
            <a:ext cx="3867150" cy="8296275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- на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Picture 3" descr="C:\Users\dejkoia\Desktop\Science flat design vector\Science flat design vector (1).jpg"/>
          <p:cNvPicPr>
            <a:picLocks noChangeAspect="1" noChangeArrowheads="1"/>
          </p:cNvPicPr>
          <p:nvPr userDrawn="1"/>
        </p:nvPicPr>
        <p:blipFill>
          <a:blip r:embed="rId2" cstate="print"/>
          <a:srcRect l="7061" t="8591" r="58234" b="30164"/>
          <a:stretch>
            <a:fillRect/>
          </a:stretch>
        </p:blipFill>
        <p:spPr bwMode="auto">
          <a:xfrm>
            <a:off x="0" y="0"/>
            <a:ext cx="3886200" cy="6858000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- обу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Picture 2" descr="Z:\РГСУ_ФОТОБАНК\IMG_8377.jpg"/>
          <p:cNvPicPr>
            <a:picLocks noChangeAspect="1" noChangeArrowheads="1"/>
          </p:cNvPicPr>
          <p:nvPr userDrawn="1"/>
        </p:nvPicPr>
        <p:blipFill>
          <a:blip r:embed="rId2" cstate="print"/>
          <a:srcRect l="30471" t="-5524" r="30868" b="-8165"/>
          <a:stretch>
            <a:fillRect/>
          </a:stretch>
        </p:blipFill>
        <p:spPr bwMode="auto">
          <a:xfrm>
            <a:off x="0" y="-438150"/>
            <a:ext cx="3867150" cy="7877175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- международная деятель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Picture 2" descr="C:\Users\dejkoia\Desktop\464272490.jpg"/>
          <p:cNvPicPr>
            <a:picLocks noChangeAspect="1" noChangeArrowheads="1"/>
          </p:cNvPicPr>
          <p:nvPr userDrawn="1"/>
        </p:nvPicPr>
        <p:blipFill>
          <a:blip r:embed="rId2" cstate="print"/>
          <a:srcRect l="21703" t="-2442" r="40318" b="-2827"/>
          <a:stretch>
            <a:fillRect/>
          </a:stretch>
        </p:blipFill>
        <p:spPr bwMode="auto">
          <a:xfrm>
            <a:off x="0" y="-171450"/>
            <a:ext cx="3867150" cy="7239000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- финан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9" name="Picture 2" descr="C:\Users\dejkoia\Desktop\11f.jpg"/>
          <p:cNvPicPr>
            <a:picLocks noChangeAspect="1" noChangeArrowheads="1"/>
          </p:cNvPicPr>
          <p:nvPr userDrawn="1"/>
        </p:nvPicPr>
        <p:blipFill>
          <a:blip r:embed="rId2" cstate="print"/>
          <a:srcRect l="19392" t="5469" r="41635" b="-3386"/>
          <a:stretch>
            <a:fillRect/>
          </a:stretch>
        </p:blipFill>
        <p:spPr bwMode="auto">
          <a:xfrm>
            <a:off x="0" y="0"/>
            <a:ext cx="3905250" cy="7162800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 с возможностью вставк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02225" y="2532063"/>
            <a:ext cx="3819525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23132" y="339866"/>
            <a:ext cx="4882867" cy="2071563"/>
          </a:xfrm>
          <a:prstGeom prst="rect">
            <a:avLst/>
          </a:prstGeom>
        </p:spPr>
        <p:txBody>
          <a:bodyPr anchor="b"/>
          <a:lstStyle>
            <a:lvl1pPr algn="l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3131" y="2653065"/>
            <a:ext cx="4882867" cy="7294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cap="all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0"/>
          </p:nvPr>
        </p:nvSpPr>
        <p:spPr>
          <a:xfrm>
            <a:off x="1" y="0"/>
            <a:ext cx="384624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022651" y="3708400"/>
            <a:ext cx="4159747" cy="1233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dirty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+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26670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Picture 2" descr="E:\Руководство по фирменному стилю на сайт\Логотип РГСУ\Горизонтальная сокращенная компоновка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60325"/>
            <a:ext cx="21717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екст 2"/>
          <p:cNvSpPr>
            <a:spLocks noGrp="1"/>
          </p:cNvSpPr>
          <p:nvPr>
            <p:ph idx="1" hasCustomPrompt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800100" indent="-3429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 sz="22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1257300" indent="-3429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marL="1657350" indent="-28575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marL="2114550" indent="-28575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текста, таблицы, диаграммы, изображения, </a:t>
            </a:r>
            <a:r>
              <a:rPr lang="en-US" dirty="0" err="1"/>
              <a:t>SmartArt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521624" y="440485"/>
            <a:ext cx="6863440" cy="679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255F9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4"/>
          </p:nvPr>
        </p:nvSpPr>
        <p:spPr>
          <a:xfrm>
            <a:off x="7069138" y="6205538"/>
            <a:ext cx="25860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A748AD-8F59-43E5-92A0-CB01F9C7A3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 l="74625" t="13333" r="5375" b="69250"/>
          <a:stretch>
            <a:fillRect/>
          </a:stretch>
        </p:blipFill>
        <p:spPr bwMode="auto">
          <a:xfrm>
            <a:off x="9016393" y="2"/>
            <a:ext cx="889606" cy="58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+ текст/объект + текст/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238125" y="180975"/>
            <a:ext cx="21621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2" descr="E:\Руководство по фирменному стилю на сайт\Логотип РГСУ\Горизонтальная сокращенная компоновка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60325"/>
            <a:ext cx="21717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5C95"/>
              </a:buClr>
              <a:buSzPct val="110000"/>
              <a:buFont typeface="Wingdings" panose="05000000000000000000" pitchFamily="2" charset="2"/>
              <a:buNone/>
              <a:defRPr sz="2000">
                <a:latin typeface="+mn-lt"/>
              </a:defRPr>
            </a:lvl1pPr>
            <a:lvl2pPr marL="685800" indent="-2286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текста, таблицы, диаграммы, изображения, </a:t>
            </a:r>
            <a:r>
              <a:rPr lang="en-US" dirty="0" err="1"/>
              <a:t>SmartArt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800100" indent="-3429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257300" indent="-34290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57350" indent="-28575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114550" indent="-285750">
              <a:buClr>
                <a:srgbClr val="005C95"/>
              </a:buClr>
              <a:buSzPct val="110000"/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текста, таблицы, диаграммы, изображения, </a:t>
            </a:r>
            <a:r>
              <a:rPr lang="en-US" dirty="0" err="1"/>
              <a:t>SmartArt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521624" y="440485"/>
            <a:ext cx="6863440" cy="679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200" kern="1200" dirty="0" smtClean="0">
                <a:solidFill>
                  <a:srgbClr val="255F9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BE3A8-F218-4DC1-8B9B-F74911DB36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 l="74625" t="13333" r="5375" b="69250"/>
          <a:stretch>
            <a:fillRect/>
          </a:stretch>
        </p:blipFill>
        <p:spPr bwMode="auto">
          <a:xfrm>
            <a:off x="9016393" y="2"/>
            <a:ext cx="889606" cy="58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- студенче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jkoia\Desktop\Рисунок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42513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96913" y="5280025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dejkoia\Desktop\Девочка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39338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317748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lang="ru-RU" sz="3200" kern="1200" cap="all" baseline="0" dirty="0">
                <a:solidFill>
                  <a:srgbClr val="255F9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5393823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- сотрудниче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37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2" name="Picture 2" descr="C:\Users\dejkoia\Desktop\bs_st_44\4.jpg"/>
          <p:cNvPicPr>
            <a:picLocks noChangeAspect="1" noChangeArrowheads="1"/>
          </p:cNvPicPr>
          <p:nvPr userDrawn="1"/>
        </p:nvPicPr>
        <p:blipFill>
          <a:blip r:embed="rId3" cstate="print"/>
          <a:srcRect t="5378" r="189" b="41672"/>
          <a:stretch>
            <a:fillRect/>
          </a:stretch>
        </p:blipFill>
        <p:spPr bwMode="auto">
          <a:xfrm>
            <a:off x="0" y="0"/>
            <a:ext cx="10020300" cy="3657600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96913" y="5930900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968677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37679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6044752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- на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37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6" name="Picture 2" descr="C:\Users\dejkoia\Desktop\happy_young_people2\1.jpg"/>
          <p:cNvPicPr>
            <a:picLocks noChangeAspect="1" noChangeArrowheads="1"/>
          </p:cNvPicPr>
          <p:nvPr userDrawn="1"/>
        </p:nvPicPr>
        <p:blipFill>
          <a:blip r:embed="rId3" cstate="print"/>
          <a:srcRect t="23521" b="19675"/>
          <a:stretch>
            <a:fillRect/>
          </a:stretch>
        </p:blipFill>
        <p:spPr bwMode="auto">
          <a:xfrm>
            <a:off x="0" y="0"/>
            <a:ext cx="9930733" cy="3657600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96913" y="5930900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968677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37679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6044752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0" y="0"/>
            <a:ext cx="9937593" cy="36495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pic>
        <p:nvPicPr>
          <p:cNvPr id="31747" name="Picture 3" descr="C:\Users\dejkoia\Desktop\Science flat design vector\Science flat design vector (1).jpg"/>
          <p:cNvPicPr>
            <a:picLocks noChangeAspect="1" noChangeArrowheads="1"/>
          </p:cNvPicPr>
          <p:nvPr userDrawn="1"/>
        </p:nvPicPr>
        <p:blipFill>
          <a:blip r:embed="rId4" cstate="print"/>
          <a:srcRect l="7571" t="8591" r="2859" b="58745"/>
          <a:stretch>
            <a:fillRect/>
          </a:stretch>
        </p:blipFill>
        <p:spPr bwMode="auto">
          <a:xfrm>
            <a:off x="0" y="0"/>
            <a:ext cx="10029825" cy="3657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- обу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37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96913" y="5930900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938" y="3922713"/>
            <a:ext cx="7778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 userDrawn="1"/>
        </p:nvSpPr>
        <p:spPr>
          <a:xfrm>
            <a:off x="4505325" y="3838575"/>
            <a:ext cx="1819275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968677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37679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6044752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2770" name="Picture 2" descr="Z:\РГСУ_ФОТОБАНК\IMG_8377.jpg"/>
          <p:cNvPicPr>
            <a:picLocks noChangeAspect="1" noChangeArrowheads="1"/>
          </p:cNvPicPr>
          <p:nvPr userDrawn="1"/>
        </p:nvPicPr>
        <p:blipFill>
          <a:blip r:embed="rId4" cstate="print"/>
          <a:srcRect t="27612" b="17686"/>
          <a:stretch>
            <a:fillRect/>
          </a:stretch>
        </p:blipFill>
        <p:spPr bwMode="auto">
          <a:xfrm>
            <a:off x="0" y="0"/>
            <a:ext cx="10002837" cy="3648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- международная деятель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37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96913" y="5930900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938" y="3922713"/>
            <a:ext cx="7778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 userDrawn="1"/>
        </p:nvSpPr>
        <p:spPr>
          <a:xfrm>
            <a:off x="4505325" y="3838575"/>
            <a:ext cx="1819275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968677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37679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6044752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3794" name="Picture 2" descr="C:\Users\dejkoia\Desktop\464272490.jpg"/>
          <p:cNvPicPr>
            <a:picLocks noChangeAspect="1" noChangeArrowheads="1"/>
          </p:cNvPicPr>
          <p:nvPr userDrawn="1"/>
        </p:nvPicPr>
        <p:blipFill>
          <a:blip r:embed="rId4" cstate="print"/>
          <a:srcRect t="9864" r="1403" b="26276"/>
          <a:stretch>
            <a:fillRect/>
          </a:stretch>
        </p:blipFill>
        <p:spPr bwMode="auto">
          <a:xfrm>
            <a:off x="0" y="0"/>
            <a:ext cx="10039350" cy="3657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- финан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37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96913" y="5930900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938" y="3922713"/>
            <a:ext cx="7778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 userDrawn="1"/>
        </p:nvSpPr>
        <p:spPr>
          <a:xfrm>
            <a:off x="4505325" y="3838575"/>
            <a:ext cx="1819275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968677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37679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6044752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4818" name="Picture 2" descr="C:\Users\dejkoia\Desktop\11f.jpg"/>
          <p:cNvPicPr>
            <a:picLocks noChangeAspect="1" noChangeArrowheads="1"/>
          </p:cNvPicPr>
          <p:nvPr userDrawn="1"/>
        </p:nvPicPr>
        <p:blipFill>
          <a:blip r:embed="rId4" cstate="print"/>
          <a:srcRect t="9635" b="40234"/>
          <a:stretch>
            <a:fillRect/>
          </a:stretch>
        </p:blipFill>
        <p:spPr bwMode="auto">
          <a:xfrm>
            <a:off x="0" y="0"/>
            <a:ext cx="10020300" cy="36671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 возможностью вставк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37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96913" y="5930900"/>
            <a:ext cx="8593137" cy="0"/>
          </a:xfrm>
          <a:prstGeom prst="line">
            <a:avLst/>
          </a:prstGeom>
          <a:ln w="28575">
            <a:solidFill>
              <a:srgbClr val="DC7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34" y="4968677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376792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6834" y="6044752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0" y="0"/>
            <a:ext cx="9937593" cy="36495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Титульный без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93298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 userDrawn="1"/>
        </p:nvSpPr>
        <p:spPr>
          <a:xfrm>
            <a:off x="3686175" y="314325"/>
            <a:ext cx="4343400" cy="222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2" descr="E:\Руководство по фирменному стилю на сайт\Логотип РГСУ\Основная компоновка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5" y="304800"/>
            <a:ext cx="18669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207" y="3010405"/>
            <a:ext cx="8543925" cy="841573"/>
          </a:xfrm>
          <a:prstGeom prst="rect">
            <a:avLst/>
          </a:prstGeom>
        </p:spPr>
        <p:txBody>
          <a:bodyPr anchor="b"/>
          <a:lstStyle>
            <a:lvl1pPr algn="ctr">
              <a:defRPr sz="3200" cap="all" baseline="0">
                <a:solidFill>
                  <a:srgbClr val="255F9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232136"/>
            <a:ext cx="8543925" cy="65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66700" y="228600"/>
            <a:ext cx="2019300" cy="742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355138" y="6219825"/>
            <a:ext cx="274637" cy="338138"/>
          </a:xfrm>
          <a:prstGeom prst="rect">
            <a:avLst/>
          </a:prstGeom>
          <a:solidFill>
            <a:srgbClr val="016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18388" y="620553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3228D-DEF8-4D72-A76B-2B8D88A134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2" cstate="print"/>
          <a:srcRect l="74625" t="13333" r="5375" b="69250"/>
          <a:stretch>
            <a:fillRect/>
          </a:stretch>
        </p:blipFill>
        <p:spPr bwMode="auto">
          <a:xfrm>
            <a:off x="9016393" y="2"/>
            <a:ext cx="889606" cy="58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Руководство по фирменному стилю на сайт\Логотип РГСУ\Горизонтальная сокращенная компоновка.png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25" y="60325"/>
            <a:ext cx="21717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  <p:sldLayoutId id="2147483926" r:id="rId4"/>
    <p:sldLayoutId id="2147483927" r:id="rId5"/>
    <p:sldLayoutId id="2147483928" r:id="rId6"/>
    <p:sldLayoutId id="2147483929" r:id="rId7"/>
    <p:sldLayoutId id="2147483932" r:id="rId8"/>
    <p:sldLayoutId id="2147483919" r:id="rId9"/>
    <p:sldLayoutId id="2147483920" r:id="rId10"/>
    <p:sldLayoutId id="2147483921" r:id="rId11"/>
    <p:sldLayoutId id="214748392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23" r:id="rId18"/>
    <p:sldLayoutId id="2147483925" r:id="rId19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7F7F7F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Verdana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rgbClr val="7F7F7F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rgbClr val="7F7F7F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Профсоюз </a:t>
            </a:r>
            <a:r>
              <a:rPr lang="ru-RU" dirty="0" err="1"/>
              <a:t>ргсу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5642" y="1270535"/>
            <a:ext cx="8599321" cy="490642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1.5. При условии полной обеспеченности местами в общежитии всех нуждающихся из числа обучающихся РГСУ по согласованию с Профсоюзом администрация Университета вправе принять решение о размещении в общежитии РГСУ: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стажеров, слушателей очных подготовительных курсов РГСУ, курсов повышения квалификации и переподготовки кадров и других форм послевузовского и дополнительного профессионального образования для временного проживания в период их очного обучения;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студентов, постоянно проживающих на территории муниципального образования или города федерального значения;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других категорий обучающихся.</a:t>
            </a:r>
          </a:p>
          <a:p>
            <a:pPr marL="0" lvl="0" indent="0">
              <a:buNone/>
            </a:pPr>
            <a:endParaRPr lang="ru-RU" dirty="0">
              <a:solidFill>
                <a:srgbClr val="255F91"/>
              </a:solidFill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Положение об общежитиях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3595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5642" y="1270536"/>
            <a:ext cx="8772674" cy="4906428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2.1. Проживающие в общежитии РГСУ имеют право: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проживать в закрепленном жилом помещении (комнате) общежития РГСУ в течение всего срока действия договора найма жилого помещения при условии соблюдения Правил внутреннего распорядка в общежитии РГСУ;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пользоваться помещениями учебного и культурно-бытового назначения, оборудованием, инвентарем общежития;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переселяться с согласия администрации РГСУ в другое жилое помещение общежития;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избирать студенческий совет общежития и быть избранным в его состав;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участвовать через студенческий совет общежития, Профсоюз и Студенческий Совет - Сенат РГСУ в решении вопросов совершенствования жилищно-бытового обеспечения проживающих, организации внеучебной воспитательной работы и досуга, оборудования и оформления жилых помещений и комнат для самостоятельной работы, распределения средств, направляемых на улучшение социально-бытовых условий проживающих;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вносить администрации РГСУ предложения о внесении изменений в договор найма жилого помещения.</a:t>
            </a:r>
          </a:p>
          <a:p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294245" y="128431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2. Права и обязанности проживающих в общежитии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6851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394" y="1193532"/>
            <a:ext cx="8874492" cy="528426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2.2. Проживающие в общежитии РГСУ обязаны: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знать и строго соблюдать нормы настоящего Положения, Правила внутреннего распорядка общежития, техники безопасности, пожарной и общественной безопасности;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бережно относиться к помещениям, оборудованию и инвентарю общежития, экономно расходовать электроэнергию, газ и воду, соблюдать чистоту в жилых помещениях и местах общего пользования, производить уборку в своих жилых комнатах (блоках) не реже одного раза в два дня;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своевременно вносить плату в установленных в РГСУ размерах и порядке за проживание, коммунальные услуги и за все виды потребляемых дополнительных услуг, предоставляемых на основании соответствующего договора по желанию проживающих;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выполнять положения заключенного с администрацией договора найма жилого помещения (договора на оказание дополнительных услуг);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возмещать причиненный материальный ущерб в соответствии с законодательством РФ и заключенным договором найма жилого помещения;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выбытии из общежития, а также при временном выезде на каникулы, производственную практику или по другим причинам на срок свыше трех дней извещать главного администратора (заведующего) общежитием заявлением в письменной форме;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период летних каникул сдавать комнату, ключи от комнаты и имущество (полученное при вселении) заведующему общежитием РГСУ.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896261" y="201807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2. Права и обязанности проживающих в общежитии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8319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7024" y="1192835"/>
            <a:ext cx="9247490" cy="5294592"/>
          </a:xfrm>
        </p:spPr>
        <p:txBody>
          <a:bodyPr>
            <a:normAutofit fontScale="70000" lnSpcReduction="20000"/>
          </a:bodyPr>
          <a:lstStyle/>
          <a:p>
            <a:r>
              <a:rPr lang="ru-RU" sz="2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5.3. Основанием заселения обучающихся в общежитие РГСУ является комплект следующих документов: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личное заявление обучающегося с положительной резолюцией председателя (заместителя председателя) жилищно-бытовой комиссии РГСУ;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и копия паспорта обучающегося;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справка о состоянии здоровья вселяемого;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четыре фотографии размером 3*4;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лица, являющиеся детьми-сиротами, инвалидами или из числа малоимущих (малообеспеченных) семей представляют соответствующие документы, подтверждающие их статус;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копия военного билета (приписного свидетельства);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приказ ректора РГСУ о заселении обучающегося в общежитие Университета;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студенческий билет;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копия полиса медицинского страхования;</a:t>
            </a:r>
          </a:p>
          <a:p>
            <a:pPr lvl="0"/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договор найма жилого помещения в общежитии (договор на оказание дополнительных услуг) с приложением документов, подтверждающих оплату.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707155" y="175442"/>
            <a:ext cx="6863440" cy="679196"/>
          </a:xfrm>
        </p:spPr>
        <p:txBody>
          <a:bodyPr/>
          <a:lstStyle/>
          <a:p>
            <a:r>
              <a:rPr lang="ru-RU" dirty="0"/>
              <a:t>Положение об общежитиях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4579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514" y="1232034"/>
            <a:ext cx="8932244" cy="5274644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 smtClean="0">
                <a:solidFill>
                  <a:srgbClr val="000000"/>
                </a:solidFill>
              </a:rPr>
              <a:t>.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3.2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Вселение обучающихся в общежитие РГСУ производится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учетом их материального положения и социального статуса.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5.3.3. Договор найма жилого помещения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(договор на оказание дополнительных услуг) с лицом, нуждающимся в общежитии, заключается на основании приказа ректора РГСУ о заселении.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5.3.4. Университет заключает с проживающим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физическим лицом двусторонний договор найма жилого помещения (договор на оказание дополнительных услуг), который составляется в двух экземплярах. Один экземпляр договора найма жилого помещения после подписания сторонами хранится у проживающего, второй экземпляр находится на хранении в Дирекции финансовой политики РГСУ.</a:t>
            </a:r>
          </a:p>
          <a:p>
            <a:endParaRPr lang="ru-RU" dirty="0">
              <a:solidFill>
                <a:srgbClr val="255F9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481869" y="201946"/>
            <a:ext cx="6863440" cy="679196"/>
          </a:xfrm>
        </p:spPr>
        <p:txBody>
          <a:bodyPr/>
          <a:lstStyle/>
          <a:p>
            <a:r>
              <a:rPr lang="ru-RU" dirty="0"/>
              <a:t>Положение об общежитиях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1465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8383" y="1174282"/>
            <a:ext cx="9307629" cy="5476775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5.8. При отчислении из РГСУ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(в том числе и по его окончании) проживающие освобождают общежитие в трехдневный срок.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5.9. При выселении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обучающимся выдается обходной лист, который они сдают заведующему общежитием с подписями соответствующих структурных подразделений РГСУ до момента выезда из общежития РГСУ.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5.10. Места в общежитии РГСУ не предоставляются в случаях, если обучающийся: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а) не подал своевременно заявление на проживание в общежитии Университета;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б) был выселен из общежития РГСУ без права дальнейшего проживания в нем;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в) имеет задолженность по оплате проживания в общежитии Университета за прошлые периоды;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г) нарушил принятые на себя по договору найма жилого помещения (договору на оказание дополнительных услуг) обязательства;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д) нарушил (систематически нарушал) Устав, Правила внутреннего трудового и учебного распорядка РГСУ, локальные правовые акты Университета или настоящее Положение.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Положение об общежитиях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4914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1049202"/>
              </p:ext>
            </p:extLst>
          </p:nvPr>
        </p:nvGraphicFramePr>
        <p:xfrm>
          <a:off x="291548" y="1391478"/>
          <a:ext cx="9223513" cy="4785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ru-RU" dirty="0"/>
              <a:t>Запомнить различия!</a:t>
            </a:r>
          </a:p>
        </p:txBody>
      </p:sp>
    </p:spTree>
    <p:extLst>
      <p:ext uri="{BB962C8B-B14F-4D97-AF65-F5344CB8AC3E}">
        <p14:creationId xmlns:p14="http://schemas.microsoft.com/office/powerpoint/2010/main" xmlns="" val="613061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206" y="1617044"/>
            <a:ext cx="8462699" cy="4071486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640893" y="175441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Положение о порядке и основаниях отчисления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9905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69" y="1492335"/>
            <a:ext cx="8690313" cy="3483926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835965" y="0"/>
            <a:ext cx="6628612" cy="523333"/>
          </a:xfrm>
        </p:spPr>
        <p:txBody>
          <a:bodyPr/>
          <a:lstStyle/>
          <a:p>
            <a:pPr algn="ctr"/>
            <a:r>
              <a:rPr lang="ru-RU" sz="2800" dirty="0"/>
              <a:t>Положение о основаниях предоставления академического отпуска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69431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905" y="1493561"/>
            <a:ext cx="8076903" cy="4137218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455363" y="0"/>
            <a:ext cx="6863440" cy="679196"/>
          </a:xfrm>
        </p:spPr>
        <p:txBody>
          <a:bodyPr/>
          <a:lstStyle/>
          <a:p>
            <a:pPr algn="ctr"/>
            <a:r>
              <a:rPr lang="ru-RU" sz="2800" dirty="0"/>
              <a:t>Положение о основаниях предоставления академического отпуска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1275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54518" y="1212783"/>
            <a:ext cx="8570445" cy="500393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первичной профсоюзной организации сотрудников, преподавателей и студентов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РГСУ;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Устав профессионального союза работников народного образования и науки Российской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Федерации;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Устав Московской городской организации Профсоюза работников народного образования и науки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общежитиях;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о материальной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помощи;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о стипендиальном обеспечении и материальной поддержке остронуждающихся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студентов;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о порядке и основаниях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отчисления;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о основаниях предоставления академического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отпуска;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Положение  о порядке перевода и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восстановления.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№1390 «О формировании  стипендиального фонда»;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Федеральный закон об образовании РФ №273;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№1663.</a:t>
            </a:r>
            <a:endParaRPr lang="ru-RU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Основные документы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714" y="1330597"/>
            <a:ext cx="5879752" cy="5095786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614389" y="135685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Положение  о порядке перевода и восстановления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7000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705" y="1712801"/>
            <a:ext cx="7454275" cy="4129733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534876" y="135685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Положение  о порядке перевода и восстановления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7238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976" y="1466041"/>
            <a:ext cx="7235686" cy="460839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760163" y="0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Положение  о порядке перевода и восстановления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1903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  <p:extLst>
      <p:ext uri="{BB962C8B-B14F-4D97-AF65-F5344CB8AC3E}">
        <p14:creationId xmlns:p14="http://schemas.microsoft.com/office/powerpoint/2010/main" xmlns="" val="4024114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202963" y="421235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Структура</a:t>
            </a:r>
          </a:p>
          <a:p>
            <a:pPr algn="ctr"/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14541" y="1357614"/>
          <a:ext cx="4186771" cy="4878115"/>
        </p:xfrm>
        <a:graphic>
          <a:graphicData uri="http://schemas.openxmlformats.org/presentationml/2006/ole">
            <p:oleObj spid="_x0000_s1026" name="Документ" r:id="rId3" imgW="6682917" imgH="7786926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04545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9507" y="1222408"/>
            <a:ext cx="9442383" cy="5245769"/>
          </a:xfrm>
        </p:spPr>
        <p:txBody>
          <a:bodyPr/>
          <a:lstStyle/>
          <a:p>
            <a:pPr marL="457200" indent="-457200">
              <a:buNone/>
            </a:pP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Государственная академическая стипендия для студентов: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 – 690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Высшего образования - 1890</a:t>
            </a:r>
          </a:p>
          <a:p>
            <a:pPr marL="457200" indent="-457200">
              <a:buNone/>
            </a:pP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Государственная социальная стипендия для студентов: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 – 1030</a:t>
            </a:r>
          </a:p>
          <a:p>
            <a:pPr marL="457200" indent="-45720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Высшего образования - 2840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466844" y="0"/>
            <a:ext cx="7689413" cy="1272812"/>
          </a:xfrm>
        </p:spPr>
        <p:txBody>
          <a:bodyPr/>
          <a:lstStyle/>
          <a:p>
            <a:r>
              <a:rPr lang="ru-RU" sz="2400" dirty="0" smtClean="0"/>
              <a:t>Нормативы для формирования стипендиального фонда за счёт бюджетных ассигнований федерального бюджета.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5642" y="1318661"/>
            <a:ext cx="8599321" cy="485830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 Членами Профсоюза могут быть: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лица, осуществляющие трудовую деятельность в организациях системы образования;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лица, обучающиеся в образовательных учреждениях профессионального образования, достигшие возраста 14 лет;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лица, осуществляющие трудовую деятельность в организациях Профсоюза и Профсоюзе;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работники, временно прекратившие трудовую деятельность, на период сохранения трудовых отношений;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работники, уволенные в связи с сокращением численности или штата, ликвидацией организации системы образования на период трудоустройс­тва, но не более 6 месяцев;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неработающие пенсионеры, сохранившие связь с Профсоюзом и состоящие на учете в первичной профсоюзной организации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 Профсоюзное членство сохраняется за лицом,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заключившим договор  о работе (учебе) на иностранном или совместном предприятии, в организации системы образования  за рубежом при условии  возвращения в организацию системы  образования после истечения срока договора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Члены Профсоюза имеют равные права и несут равные обязанности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 Член Профсоюза не может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одновременно состоять в других профсоюзах  по основному месту работы или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учебы.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053612" y="0"/>
            <a:ext cx="6900671" cy="1136524"/>
          </a:xfrm>
        </p:spPr>
        <p:txBody>
          <a:bodyPr/>
          <a:lstStyle/>
          <a:p>
            <a:pPr algn="ctr"/>
            <a:r>
              <a:rPr lang="ru-RU" sz="2800" dirty="0"/>
              <a:t>ГЛАВА 3. ЧЛЕНСТВО В ПРОФСОЮЗЕ.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cs typeface="Times New Roman" panose="02020603050405020304" pitchFamily="18" charset="0"/>
              </a:rPr>
              <a:t>Статья 6. Члены </a:t>
            </a:r>
            <a:r>
              <a:rPr lang="ru-RU" sz="2800" dirty="0" smtClean="0">
                <a:cs typeface="Times New Roman" panose="02020603050405020304" pitchFamily="18" charset="0"/>
              </a:rPr>
              <a:t>Профсоюза.</a:t>
            </a:r>
            <a:endParaRPr lang="ru-RU" sz="2800" dirty="0">
              <a:cs typeface="Times New Roman" panose="02020603050405020304" pitchFamily="18" charset="0"/>
            </a:endParaRPr>
          </a:p>
          <a:p>
            <a:pPr algn="ctr"/>
            <a:endParaRPr lang="ru-RU" sz="2800" dirty="0"/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sz="2800" dirty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90311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957262" y="0"/>
            <a:ext cx="6863440" cy="679196"/>
          </a:xfrm>
        </p:spPr>
        <p:txBody>
          <a:bodyPr/>
          <a:lstStyle/>
          <a:p>
            <a:pPr algn="ctr"/>
            <a:r>
              <a:rPr lang="ru-RU" sz="2800" dirty="0"/>
              <a:t>Статья 9. Прием в Профсоюз, прекращение членства в </a:t>
            </a:r>
            <a:r>
              <a:rPr lang="ru-RU" sz="2800" dirty="0" smtClean="0"/>
              <a:t>Профсоюзе. </a:t>
            </a:r>
            <a:endParaRPr lang="ru-RU" sz="2800" dirty="0"/>
          </a:p>
          <a:p>
            <a:pPr algn="ctr"/>
            <a:r>
              <a:rPr lang="ru-RU" sz="2800" dirty="0"/>
              <a:t> </a:t>
            </a:r>
          </a:p>
          <a:p>
            <a:pPr algn="ctr"/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9882" y="1232034"/>
            <a:ext cx="9355756" cy="5303520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 Прием в Профсоюз производится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личному заявлению, поданному в письменной форме в первичную профсоюзную организацию, а в случае отсутствия в организации системы образования первичной профсоюзной организации - в соответствующую территориальную организацию Профсоюза. 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 Прием в Профсоюз и прекращение членства в Профсоюзе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оформляются решением соответствующего выборного коллегиального профсоюзного органа.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 Профсоюзное членство, профсоюзный стаж исчисляются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 дня подачи заявления о вступлении в Профсоюз. 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Членство в Профсоюзе прекращается в случаях: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добровольного выхода из Профсоюза;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прекращения трудовых отношений с организацией системы образования, отчисления обучающегося из образовательного учреждения; 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выхода на пенсию с прекращением трудовых отношений, если пенсионер не изъявил желания остаться на профсоюзном учете в первичной профсоюзной организации;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исключения из  Профсоюза;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смерти члена Профсоюза.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Выход из Профсоюза осуществляется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личному заявлению, поданному в первичную профсоюзную организацию.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Членство в Профсоюзе прекращается со дня подачи заявления о выходе из Профсоюза.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Лицо,  прекратившие членство в Профсоюзе,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теряет право на профсоюзную защиту, пользование общим профсоюзным имуществом и профсоюзными льготами. Сумма уплаченных им членских взносов не возвращается, профсоюзный билет подлежит сдаче в первичную профсоюзную организацию.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 Лицо, исключенное из Профсоюза,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может быть вновь принято в Профсоюз на общих основаниях, но не ранее  чем через год. Профсоюзный стаж в этом случае исчисляется с момента повторного принятия его в Профсоюз.</a:t>
            </a:r>
          </a:p>
          <a:p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 Лицо, вышедшее из Профсоюза,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может быть вновь принято в Профсоюз на общих основаниях. Профсоюзный стаж в этом случае исчисляется с момента повторного принятия его в Профсоюз.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568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1787" y="1276985"/>
            <a:ext cx="8742095" cy="5210442"/>
          </a:xfrm>
        </p:spPr>
        <p:txBody>
          <a:bodyPr>
            <a:normAutofit fontScale="62500" lnSpcReduction="20000"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Принятому в Профсоюз работнику или обучающемуся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выборным профсоюзным органом выдается членский  билет единого в Профсоюзе образца,   который удостоверяет членство в Профсоюзе и хранится у члена Профсоюза.</a:t>
            </a:r>
          </a:p>
          <a:p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 Член Профсоюза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состоит на учете в первичной профсоюзной организации, как правило, по месту основной работы, учебы.</a:t>
            </a:r>
          </a:p>
          <a:p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Решение о постановке на учет в другую первичную профсоюзную организацию принимает выборный коллегиальный орган соответствующей территориальной организации Профсоюза. </a:t>
            </a:r>
          </a:p>
          <a:p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В профсоюзном билете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делаются отметки об уплате членских профсоюзных взносов в порядке, устанавливаемом выборным органом организации Профсоюза.</a:t>
            </a:r>
          </a:p>
          <a:p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Учет членов Профсоюза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осуществляется в первичной профсоюзной организации в форме журнала  и (или) учетной карточки в бумажном или электронном виде в соответствии с рекомендациями об учете членов Профсоюза, принимаемыми соответствующим выборным органом Профсоюза.</a:t>
            </a:r>
          </a:p>
          <a:p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Учет общей численности членов Профсоюза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осуществляется  выборными органами соответствующей территориальной организации Профсоюза и Профсоюза.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361523" y="238539"/>
            <a:ext cx="6863440" cy="679196"/>
          </a:xfrm>
        </p:spPr>
        <p:txBody>
          <a:bodyPr/>
          <a:lstStyle/>
          <a:p>
            <a:pPr algn="ctr"/>
            <a:r>
              <a:rPr lang="ru-RU" sz="2800" dirty="0"/>
              <a:t>Статья 10. Профсоюзный билет и учет членов Профсоюза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71351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9975" y="1179582"/>
            <a:ext cx="8919410" cy="5278970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 За невыполнение уставных обязанностей</a:t>
            </a:r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а также за действия, наносящие вред авторитету и единству Профсоюза, к члену Профсоюза могут быть применены следующие меры общественного воздействия (взыскания): 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выговор;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предупреждение об исключении из Профсоюза; 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исключение из Профсоюза.</a:t>
            </a:r>
          </a:p>
          <a:p>
            <a:r>
              <a:rPr lang="ru-RU" sz="2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Исключение из Профсоюза применяется в случаях: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неуплаты членских взносов без уважительной причины в течение трех месяцев;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систематического неисполнения членом Профсоюза без уважительных причин обязанностей, возложенных на него настоящим Уставом, если ранее он был предупрежден об исключении из Профсоюза; 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совершения действий, нанесших вред либо ущерб профсоюзной организации или Профсоюзу.</a:t>
            </a:r>
          </a:p>
          <a:p>
            <a:r>
              <a:rPr lang="ru-RU" sz="2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Решение о применении  меры взыскания</a:t>
            </a:r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принимается собранием первичной профсоюзной организации, выборными коллегиальными органами первичной,  территориальной организаций Профсоюза и Профсоюза в присутствии члена Профсоюза.</a:t>
            </a:r>
          </a:p>
          <a:p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случае отказа члена Профсоюза присутствовать  или неявки без уважительной причины вопрос о применении меры общественного воздействия может рассматриваться в его отсутствие.</a:t>
            </a:r>
          </a:p>
          <a:p>
            <a:r>
              <a:rPr lang="ru-RU" sz="2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Решение о применении взыскания к члену Профсоюза </a:t>
            </a:r>
            <a:r>
              <a:rPr lang="ru-RU" sz="2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считается принятым, если за него проголосовало не менее двух третей присутствующих на собрании, заседании соответствующего выборного коллегиального профсоюзного органа при наличии кворума. 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182368" y="193576"/>
            <a:ext cx="6863440" cy="679196"/>
          </a:xfrm>
        </p:spPr>
        <p:txBody>
          <a:bodyPr/>
          <a:lstStyle/>
          <a:p>
            <a:pPr algn="ctr"/>
            <a:r>
              <a:rPr lang="ru-RU" dirty="0"/>
              <a:t>Статья 12. Ответственность членов Профсоюза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1306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7033" y="1235242"/>
            <a:ext cx="9098229" cy="529068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1.2. Студенческий Дом современного социального стандарта и студенческие общежития РГСУ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(далее - «общежитие», «общежития») предназначаются для временного проживания и размещения: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период обучения иногородних студентов, аспирантов, докторантов, обучающихся по очной форме обучения;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период сдачи экзаменов и выполнения работ по диссертации аспирантов, докторантов, обучающихся по заочной форме обучения;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абитуриентов на период прохождения вступительных испытаний.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1.3. Иностранные граждане, принятые на обучение в РГСУ по межгосударственным договорам, договорам между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Рособразованием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соответствующими органами управления образованием иностранных государств,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размещаются в общежитии Университета на общих основаниях с обучающимися из числа граждан Российской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Федерации.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Положение об общежитиях</a:t>
            </a:r>
          </a:p>
        </p:txBody>
      </p:sp>
    </p:spTree>
    <p:extLst>
      <p:ext uri="{BB962C8B-B14F-4D97-AF65-F5344CB8AC3E}">
        <p14:creationId xmlns:p14="http://schemas.microsoft.com/office/powerpoint/2010/main" xmlns="" val="21127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РГСУ">
  <a:themeElements>
    <a:clrScheme name="Другая 8">
      <a:dk1>
        <a:srgbClr val="4D709C"/>
      </a:dk1>
      <a:lt1>
        <a:srgbClr val="FFFFFF"/>
      </a:lt1>
      <a:dk2>
        <a:srgbClr val="4D709C"/>
      </a:dk2>
      <a:lt2>
        <a:srgbClr val="FFFFFF"/>
      </a:lt2>
      <a:accent1>
        <a:srgbClr val="4B79BB"/>
      </a:accent1>
      <a:accent2>
        <a:srgbClr val="3EB5F1"/>
      </a:accent2>
      <a:accent3>
        <a:srgbClr val="8ECDF6"/>
      </a:accent3>
      <a:accent4>
        <a:srgbClr val="E18C44"/>
      </a:accent4>
      <a:accent5>
        <a:srgbClr val="E69F5A"/>
      </a:accent5>
      <a:accent6>
        <a:srgbClr val="3EB5F1"/>
      </a:accent6>
      <a:hlink>
        <a:srgbClr val="9454C3"/>
      </a:hlink>
      <a:folHlink>
        <a:srgbClr val="3EBBF0"/>
      </a:folHlink>
    </a:clrScheme>
    <a:fontScheme name="Другая 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РГСУ" id="{5233C09C-A7F7-4F51-9250-F449FD541A85}" vid="{DF1FA522-000B-437B-B608-2A1C3EE533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РГСУ</Template>
  <TotalTime>779</TotalTime>
  <Words>1090</Words>
  <Application>Microsoft Office PowerPoint</Application>
  <PresentationFormat>Лист A4 (210x297 мм)</PresentationFormat>
  <Paragraphs>170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РГСУ</vt:lpstr>
      <vt:lpstr>Документ</vt:lpstr>
      <vt:lpstr>Профсоюз ргсу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Горбунцов</dc:creator>
  <cp:lastModifiedBy>nikiforovajua</cp:lastModifiedBy>
  <cp:revision>88</cp:revision>
  <dcterms:created xsi:type="dcterms:W3CDTF">2015-04-27T13:07:54Z</dcterms:created>
  <dcterms:modified xsi:type="dcterms:W3CDTF">2018-07-02T13:33:16Z</dcterms:modified>
</cp:coreProperties>
</file>