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76" r:id="rId3"/>
    <p:sldId id="274" r:id="rId4"/>
    <p:sldId id="273" r:id="rId5"/>
    <p:sldId id="259" r:id="rId6"/>
    <p:sldId id="267" r:id="rId7"/>
    <p:sldId id="268" r:id="rId8"/>
    <p:sldId id="269" r:id="rId9"/>
    <p:sldId id="280" r:id="rId10"/>
    <p:sldId id="260" r:id="rId11"/>
    <p:sldId id="26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88" r:id="rId22"/>
    <p:sldId id="263" r:id="rId23"/>
    <p:sldId id="275" r:id="rId24"/>
    <p:sldId id="264" r:id="rId25"/>
    <p:sldId id="278" r:id="rId26"/>
    <p:sldId id="279" r:id="rId27"/>
    <p:sldId id="265" r:id="rId28"/>
    <p:sldId id="270" r:id="rId29"/>
    <p:sldId id="281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0" autoAdjust="0"/>
    <p:restoredTop sz="94660"/>
  </p:normalViewPr>
  <p:slideViewPr>
    <p:cSldViewPr>
      <p:cViewPr>
        <p:scale>
          <a:sx n="80" d="100"/>
          <a:sy n="80" d="100"/>
        </p:scale>
        <p:origin x="-100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/>
            </a:pPr>
            <a:r>
              <a:rPr lang="ru-RU" dirty="0"/>
              <a:t>Легко найти работу по окончанию ВУЗа</a:t>
            </a:r>
            <a:r>
              <a:rPr lang="ru-RU" dirty="0" smtClean="0"/>
              <a:t>? (2018)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Легко найти работу по окончанию ВУЗа?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32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/>
            </a:pPr>
            <a:r>
              <a:rPr lang="ru-RU" dirty="0"/>
              <a:t>Студенты, работающие в настоящий </a:t>
            </a:r>
            <a:r>
              <a:rPr lang="ru-RU" dirty="0" smtClean="0"/>
              <a:t>момент(2018)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Студенты, работающие в настоящий момент</c:v>
                </c:pt>
              </c:strCache>
            </c:strRef>
          </c:tx>
          <c:dPt>
            <c:idx val="1"/>
            <c:explosion val="12"/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работают</c:v>
                </c:pt>
                <c:pt idx="1">
                  <c:v>Работают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7366895110333702"/>
          <c:y val="0.30165891655313154"/>
          <c:w val="0.18898536988432135"/>
          <c:h val="0.128820116478285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400"/>
            </a:pPr>
            <a:r>
              <a:rPr lang="ru-RU" dirty="0"/>
              <a:t>Работа по </a:t>
            </a:r>
            <a:r>
              <a:rPr lang="ru-RU" dirty="0" smtClean="0"/>
              <a:t>специальности (2018)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по специальности 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 специальности</c:v>
                </c:pt>
                <c:pt idx="1">
                  <c:v>Не по специальности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Намерение продолжать учебу (2018)</a:t>
            </a:r>
            <a:endParaRPr lang="ru-RU" sz="32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Намерение продолжать учебу</c:v>
                </c:pt>
              </c:strCache>
            </c:strRef>
          </c:tx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Намерены</c:v>
                </c:pt>
                <c:pt idx="1">
                  <c:v>Не намерены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Ожидаемый уровень заработной </a:t>
            </a:r>
            <a:r>
              <a:rPr lang="ru-RU" dirty="0" smtClean="0"/>
              <a:t>платы (2018)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Ожидаемый уровень заработной платы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10-20 тыс</c:v>
                </c:pt>
                <c:pt idx="1">
                  <c:v>21-30 тыс</c:v>
                </c:pt>
                <c:pt idx="2">
                  <c:v>31-50 тыс</c:v>
                </c:pt>
                <c:pt idx="3">
                  <c:v>51-100 тыс</c:v>
                </c:pt>
                <c:pt idx="4">
                  <c:v>от 100 и выше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shape val="box"/>
        <c:axId val="180208768"/>
        <c:axId val="180211072"/>
        <c:axId val="0"/>
      </c:bar3DChart>
      <c:catAx>
        <c:axId val="180208768"/>
        <c:scaling>
          <c:orientation val="minMax"/>
        </c:scaling>
        <c:axPos val="b"/>
        <c:majorTickMark val="none"/>
        <c:tickLblPos val="nextTo"/>
        <c:crossAx val="180211072"/>
        <c:crosses val="autoZero"/>
        <c:auto val="1"/>
        <c:lblAlgn val="ctr"/>
        <c:lblOffset val="100"/>
      </c:catAx>
      <c:valAx>
        <c:axId val="180211072"/>
        <c:scaling>
          <c:orientation val="minMax"/>
        </c:scaling>
        <c:delete val="1"/>
        <c:axPos val="l"/>
        <c:numFmt formatCode="General" sourceLinked="1"/>
        <c:tickLblPos val="none"/>
        <c:crossAx val="18020876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3600"/>
            </a:pPr>
            <a:r>
              <a:rPr lang="ru-RU" sz="3600" b="1" i="0" u="none" strike="noStrike" baseline="0" dirty="0" smtClean="0"/>
              <a:t>Дополнительные навыки </a:t>
            </a:r>
          </a:p>
          <a:p>
            <a:pPr>
              <a:defRPr sz="3600"/>
            </a:pPr>
            <a:r>
              <a:rPr lang="ru-RU" sz="3600" b="1" i="0" u="none" strike="noStrike" baseline="0" dirty="0" smtClean="0"/>
              <a:t>(2018)</a:t>
            </a:r>
            <a:endParaRPr lang="ru-RU" sz="3600" dirty="0"/>
          </a:p>
        </c:rich>
      </c:tx>
      <c:layout>
        <c:manualLayout>
          <c:xMode val="edge"/>
          <c:yMode val="edge"/>
          <c:x val="9.2415733406670635E-3"/>
          <c:y val="3.486369731528539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Иностранные языки</c:v>
                </c:pt>
                <c:pt idx="1">
                  <c:v>1C</c:v>
                </c:pt>
                <c:pt idx="2">
                  <c:v>Прочее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Языки программирования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Иностранные языки</c:v>
                </c:pt>
                <c:pt idx="1">
                  <c:v>1C</c:v>
                </c:pt>
                <c:pt idx="2">
                  <c:v>Прочее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Специальные программы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Иностранные языки</c:v>
                </c:pt>
                <c:pt idx="1">
                  <c:v>1C</c:v>
                </c:pt>
                <c:pt idx="2">
                  <c:v>Прочее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15</c:v>
                </c:pt>
              </c:numCache>
            </c:numRef>
          </c:val>
        </c:ser>
        <c:dLbls>
          <c:showVal val="1"/>
        </c:dLbls>
        <c:overlap val="-25"/>
        <c:axId val="207879552"/>
        <c:axId val="194421888"/>
      </c:barChart>
      <c:catAx>
        <c:axId val="207879552"/>
        <c:scaling>
          <c:orientation val="minMax"/>
        </c:scaling>
        <c:axPos val="b"/>
        <c:majorTickMark val="none"/>
        <c:tickLblPos val="nextTo"/>
        <c:crossAx val="194421888"/>
        <c:crosses val="autoZero"/>
        <c:auto val="1"/>
        <c:lblAlgn val="ctr"/>
        <c:lblOffset val="100"/>
      </c:catAx>
      <c:valAx>
        <c:axId val="194421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7879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1412837098245909"/>
          <c:y val="7.9674609797877828E-4"/>
          <c:w val="0.3349811086564165"/>
          <c:h val="0.208972258896299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/>
            </a:pPr>
            <a:r>
              <a:rPr lang="ru-RU" dirty="0"/>
              <a:t>Помогла ли производственная практика освоиться с профессией</a:t>
            </a:r>
            <a:r>
              <a:rPr lang="ru-RU" dirty="0" smtClean="0"/>
              <a:t>? (2018)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Помогла ли производственная практика освоиться с профессией? 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 какой-то мере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22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3600" dirty="0" smtClean="0"/>
              <a:t>Что</a:t>
            </a:r>
            <a:r>
              <a:rPr lang="ru-RU" sz="3600" baseline="0" dirty="0" smtClean="0"/>
              <a:t> в</a:t>
            </a:r>
            <a:r>
              <a:rPr lang="ru-RU" sz="3600" dirty="0" smtClean="0"/>
              <a:t>ажно </a:t>
            </a:r>
            <a:r>
              <a:rPr lang="ru-RU" sz="3600" dirty="0"/>
              <a:t>в </a:t>
            </a:r>
            <a:r>
              <a:rPr lang="ru-RU" sz="3600" dirty="0" smtClean="0"/>
              <a:t>работе? (2018)</a:t>
            </a:r>
            <a:endParaRPr lang="ru-RU" sz="36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Важно в работе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Заработная плата</c:v>
                </c:pt>
                <c:pt idx="1">
                  <c:v>Режим работы</c:v>
                </c:pt>
                <c:pt idx="2">
                  <c:v>Творческая реализация</c:v>
                </c:pt>
                <c:pt idx="3">
                  <c:v>Возможность карьерного роста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28</c:v>
                </c:pt>
                <c:pt idx="2">
                  <c:v>27</c:v>
                </c:pt>
                <c:pt idx="3">
                  <c:v>41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800" dirty="0" smtClean="0"/>
              <a:t>Семинары</a:t>
            </a:r>
            <a:endParaRPr lang="ru-RU" sz="4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9615080433624179E-2"/>
          <c:y val="0.23333779906807739"/>
          <c:w val="0.47290461135203476"/>
          <c:h val="0.656502872229884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explosion val="8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0.16969289193856044"/>
                  <c:y val="-0.21913954005110556"/>
                </c:manualLayout>
              </c:layout>
              <c:tx>
                <c:rich>
                  <a:bodyPr/>
                  <a:lstStyle/>
                  <a:p>
                    <a:r>
                      <a:rPr lang="en-US" sz="4800" dirty="0"/>
                      <a:t>78%</a:t>
                    </a:r>
                  </a:p>
                </c:rich>
              </c:tx>
              <c:showPercent val="1"/>
            </c:dLbl>
            <c:dLbl>
              <c:idx val="1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1"/>
                <c:pt idx="0">
                  <c:v>Получили дополнительные навыки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0.78</c:v>
                </c:pt>
                <c:pt idx="1">
                  <c:v>0.22000000000000008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66D94-F80A-456D-8B3A-4023F42E2B29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C7B0DE-D670-431C-A3E7-9050B8B646B5}">
      <dgm:prSet phldrT="[Текст]"/>
      <dgm:spPr/>
      <dgm:t>
        <a:bodyPr/>
        <a:lstStyle/>
        <a:p>
          <a:r>
            <a:rPr lang="ru-RU" dirty="0" smtClean="0"/>
            <a:t>Причины отказа от работы</a:t>
          </a:r>
          <a:endParaRPr lang="ru-RU" dirty="0"/>
        </a:p>
      </dgm:t>
    </dgm:pt>
    <dgm:pt modelId="{39B6FA60-BDEA-4BA1-8C63-D3D2BE8420B7}" type="parTrans" cxnId="{4FFEDF0B-7EBD-40D2-8EAF-E401806D7253}">
      <dgm:prSet/>
      <dgm:spPr/>
      <dgm:t>
        <a:bodyPr/>
        <a:lstStyle/>
        <a:p>
          <a:endParaRPr lang="ru-RU"/>
        </a:p>
      </dgm:t>
    </dgm:pt>
    <dgm:pt modelId="{8A0D9D03-CF82-488A-8359-1A96AB42339B}" type="sibTrans" cxnId="{4FFEDF0B-7EBD-40D2-8EAF-E401806D7253}">
      <dgm:prSet/>
      <dgm:spPr/>
      <dgm:t>
        <a:bodyPr/>
        <a:lstStyle/>
        <a:p>
          <a:endParaRPr lang="ru-RU"/>
        </a:p>
      </dgm:t>
    </dgm:pt>
    <dgm:pt modelId="{4CEEFC8D-A448-4A39-B58D-B4493B90006C}">
      <dgm:prSet phldrT="[Текст]" custT="1"/>
      <dgm:spPr/>
      <dgm:t>
        <a:bodyPr/>
        <a:lstStyle/>
        <a:p>
          <a:r>
            <a:rPr lang="ru-RU" sz="1600" b="1" dirty="0" smtClean="0"/>
            <a:t>Маленькая заработная плата</a:t>
          </a:r>
          <a:endParaRPr lang="ru-RU" sz="1600" b="1" dirty="0"/>
        </a:p>
      </dgm:t>
    </dgm:pt>
    <dgm:pt modelId="{589D822E-40DE-4375-82B9-1FCE0F04D7B4}" type="parTrans" cxnId="{045EB131-91FE-41B1-8832-ECE3F19480D9}">
      <dgm:prSet/>
      <dgm:spPr/>
      <dgm:t>
        <a:bodyPr/>
        <a:lstStyle/>
        <a:p>
          <a:endParaRPr lang="ru-RU"/>
        </a:p>
      </dgm:t>
    </dgm:pt>
    <dgm:pt modelId="{82B64CBD-BA4C-454A-A881-005877254D35}" type="sibTrans" cxnId="{045EB131-91FE-41B1-8832-ECE3F19480D9}">
      <dgm:prSet/>
      <dgm:spPr/>
      <dgm:t>
        <a:bodyPr/>
        <a:lstStyle/>
        <a:p>
          <a:endParaRPr lang="ru-RU"/>
        </a:p>
      </dgm:t>
    </dgm:pt>
    <dgm:pt modelId="{0DFC90AD-C7B9-4665-B2AF-175E8C3E4428}">
      <dgm:prSet phldrT="[Текст]" custT="1"/>
      <dgm:spPr/>
      <dgm:t>
        <a:bodyPr/>
        <a:lstStyle/>
        <a:p>
          <a:r>
            <a:rPr lang="ru-RU" sz="1600" b="1" dirty="0" smtClean="0"/>
            <a:t>Высокие запросы по работе при несоответствии требованиям работодателя</a:t>
          </a:r>
          <a:endParaRPr lang="ru-RU" sz="1600" b="1" dirty="0"/>
        </a:p>
      </dgm:t>
    </dgm:pt>
    <dgm:pt modelId="{6E849881-2EEC-4212-9C96-E7C6A37EE9F8}" type="parTrans" cxnId="{9135CBD3-402A-4E91-AE7C-09FDD065D8E7}">
      <dgm:prSet/>
      <dgm:spPr/>
      <dgm:t>
        <a:bodyPr/>
        <a:lstStyle/>
        <a:p>
          <a:endParaRPr lang="ru-RU"/>
        </a:p>
      </dgm:t>
    </dgm:pt>
    <dgm:pt modelId="{0DE64E08-2CBA-42E9-9128-820133713D7E}" type="sibTrans" cxnId="{9135CBD3-402A-4E91-AE7C-09FDD065D8E7}">
      <dgm:prSet/>
      <dgm:spPr/>
      <dgm:t>
        <a:bodyPr/>
        <a:lstStyle/>
        <a:p>
          <a:endParaRPr lang="ru-RU"/>
        </a:p>
      </dgm:t>
    </dgm:pt>
    <dgm:pt modelId="{004D597C-972E-4325-AF97-BBBB3ED68E3D}">
      <dgm:prSet phldrT="[Текст]" custT="1"/>
      <dgm:spPr/>
      <dgm:t>
        <a:bodyPr/>
        <a:lstStyle/>
        <a:p>
          <a:r>
            <a:rPr lang="ru-RU" sz="1600" b="1" dirty="0" smtClean="0"/>
            <a:t>Переоценка своих возможностей</a:t>
          </a:r>
          <a:endParaRPr lang="ru-RU" sz="1600" b="1" dirty="0"/>
        </a:p>
      </dgm:t>
    </dgm:pt>
    <dgm:pt modelId="{003C1B63-980D-4EBC-B729-03BC2BD841E1}" type="parTrans" cxnId="{904418AF-64F9-4D05-9355-E345297D63AC}">
      <dgm:prSet/>
      <dgm:spPr/>
      <dgm:t>
        <a:bodyPr/>
        <a:lstStyle/>
        <a:p>
          <a:endParaRPr lang="ru-RU"/>
        </a:p>
      </dgm:t>
    </dgm:pt>
    <dgm:pt modelId="{149C57A2-D7C4-4403-AC09-22EA73775849}" type="sibTrans" cxnId="{904418AF-64F9-4D05-9355-E345297D63AC}">
      <dgm:prSet/>
      <dgm:spPr/>
      <dgm:t>
        <a:bodyPr/>
        <a:lstStyle/>
        <a:p>
          <a:endParaRPr lang="ru-RU"/>
        </a:p>
      </dgm:t>
    </dgm:pt>
    <dgm:pt modelId="{34BBD5B9-A30E-40A8-9949-8FF8E978AAEA}">
      <dgm:prSet phldrT="[Текст]" custT="1"/>
      <dgm:spPr/>
      <dgm:t>
        <a:bodyPr/>
        <a:lstStyle/>
        <a:p>
          <a:r>
            <a:rPr lang="ru-RU" sz="1600" b="1" dirty="0" smtClean="0"/>
            <a:t>Желаемое ≠ действительности</a:t>
          </a:r>
          <a:endParaRPr lang="ru-RU" sz="1600" b="1" dirty="0"/>
        </a:p>
      </dgm:t>
    </dgm:pt>
    <dgm:pt modelId="{B57B2551-4B7B-4929-8622-2E377D695370}" type="parTrans" cxnId="{A0287249-FA2C-49EF-A64F-4079E5BBF317}">
      <dgm:prSet/>
      <dgm:spPr/>
      <dgm:t>
        <a:bodyPr/>
        <a:lstStyle/>
        <a:p>
          <a:endParaRPr lang="ru-RU"/>
        </a:p>
      </dgm:t>
    </dgm:pt>
    <dgm:pt modelId="{91BD38B3-DF86-428B-AEB6-213F6FA84912}" type="sibTrans" cxnId="{A0287249-FA2C-49EF-A64F-4079E5BBF317}">
      <dgm:prSet/>
      <dgm:spPr/>
      <dgm:t>
        <a:bodyPr/>
        <a:lstStyle/>
        <a:p>
          <a:endParaRPr lang="ru-RU"/>
        </a:p>
      </dgm:t>
    </dgm:pt>
    <dgm:pt modelId="{03AD64C9-A76A-4A82-826E-03F715D89ED8}">
      <dgm:prSet custT="1"/>
      <dgm:spPr/>
      <dgm:t>
        <a:bodyPr/>
        <a:lstStyle/>
        <a:p>
          <a:r>
            <a:rPr lang="ru-RU" sz="1600" b="1" dirty="0" smtClean="0"/>
            <a:t>Неудобный маршрут до работы</a:t>
          </a:r>
          <a:endParaRPr lang="ru-RU" sz="1600" b="1" dirty="0"/>
        </a:p>
      </dgm:t>
    </dgm:pt>
    <dgm:pt modelId="{6AAC50C1-F3DC-425C-BB2B-DCB6024BEE8B}" type="parTrans" cxnId="{9C62DBE2-69CA-43A0-9C08-35EFA8C2E5F7}">
      <dgm:prSet/>
      <dgm:spPr/>
      <dgm:t>
        <a:bodyPr/>
        <a:lstStyle/>
        <a:p>
          <a:endParaRPr lang="ru-RU"/>
        </a:p>
      </dgm:t>
    </dgm:pt>
    <dgm:pt modelId="{0B330191-5C90-40E3-9207-BA2D6B50D07F}" type="sibTrans" cxnId="{9C62DBE2-69CA-43A0-9C08-35EFA8C2E5F7}">
      <dgm:prSet/>
      <dgm:spPr/>
      <dgm:t>
        <a:bodyPr/>
        <a:lstStyle/>
        <a:p>
          <a:endParaRPr lang="ru-RU"/>
        </a:p>
      </dgm:t>
    </dgm:pt>
    <dgm:pt modelId="{EC46D5ED-C413-4E8B-A040-5D868670DF48}">
      <dgm:prSet custT="1"/>
      <dgm:spPr/>
      <dgm:t>
        <a:bodyPr/>
        <a:lstStyle/>
        <a:p>
          <a:r>
            <a:rPr lang="ru-RU" sz="1600" b="1" dirty="0" smtClean="0"/>
            <a:t>Трудность в выполнении работы</a:t>
          </a:r>
          <a:endParaRPr lang="ru-RU" sz="1600" b="1" dirty="0"/>
        </a:p>
      </dgm:t>
    </dgm:pt>
    <dgm:pt modelId="{8E661C84-5D7D-4BBF-B025-637C9693B775}" type="parTrans" cxnId="{6F488187-61E8-4243-85F5-16D31A17E76B}">
      <dgm:prSet/>
      <dgm:spPr/>
      <dgm:t>
        <a:bodyPr/>
        <a:lstStyle/>
        <a:p>
          <a:endParaRPr lang="ru-RU"/>
        </a:p>
      </dgm:t>
    </dgm:pt>
    <dgm:pt modelId="{8690272D-D91C-458D-88C8-6BED3C17699B}" type="sibTrans" cxnId="{6F488187-61E8-4243-85F5-16D31A17E76B}">
      <dgm:prSet/>
      <dgm:spPr/>
      <dgm:t>
        <a:bodyPr/>
        <a:lstStyle/>
        <a:p>
          <a:endParaRPr lang="ru-RU"/>
        </a:p>
      </dgm:t>
    </dgm:pt>
    <dgm:pt modelId="{FB780C86-FCCB-4E5C-B7D5-EE1A06E91836}">
      <dgm:prSet custT="1"/>
      <dgm:spPr/>
      <dgm:t>
        <a:bodyPr/>
        <a:lstStyle/>
        <a:p>
          <a:r>
            <a:rPr lang="ru-RU" sz="1600" b="1" smtClean="0"/>
            <a:t>Неуверенность, что справится </a:t>
          </a:r>
          <a:endParaRPr lang="ru-RU" sz="1600" b="1"/>
        </a:p>
      </dgm:t>
    </dgm:pt>
    <dgm:pt modelId="{B7B504E1-37B9-4D3B-B087-95A4EBE15389}" type="parTrans" cxnId="{B0C8DB7F-9D4E-45C5-9E72-7A1C40625112}">
      <dgm:prSet/>
      <dgm:spPr/>
      <dgm:t>
        <a:bodyPr/>
        <a:lstStyle/>
        <a:p>
          <a:endParaRPr lang="ru-RU"/>
        </a:p>
      </dgm:t>
    </dgm:pt>
    <dgm:pt modelId="{C18145D6-6A8A-480E-9B22-DE8E3DD8AA5D}" type="sibTrans" cxnId="{B0C8DB7F-9D4E-45C5-9E72-7A1C40625112}">
      <dgm:prSet/>
      <dgm:spPr/>
      <dgm:t>
        <a:bodyPr/>
        <a:lstStyle/>
        <a:p>
          <a:endParaRPr lang="ru-RU"/>
        </a:p>
      </dgm:t>
    </dgm:pt>
    <dgm:pt modelId="{03CF9EBC-4A0C-4212-8856-40DCA569D9B4}" type="pres">
      <dgm:prSet presAssocID="{E7F66D94-F80A-456D-8B3A-4023F42E2B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FBE6BF-AFE2-43F7-AF93-B80707FD2793}" type="pres">
      <dgm:prSet presAssocID="{41C7B0DE-D670-431C-A3E7-9050B8B646B5}" presName="centerShape" presStyleLbl="node0" presStyleIdx="0" presStyleCnt="1"/>
      <dgm:spPr/>
      <dgm:t>
        <a:bodyPr/>
        <a:lstStyle/>
        <a:p>
          <a:endParaRPr lang="ru-RU"/>
        </a:p>
      </dgm:t>
    </dgm:pt>
    <dgm:pt modelId="{F6E223C5-67CD-41A0-B4F9-89D0D6DD74E0}" type="pres">
      <dgm:prSet presAssocID="{4CEEFC8D-A448-4A39-B58D-B4493B90006C}" presName="node" presStyleLbl="node1" presStyleIdx="0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A0E2-3630-4096-85BA-8D037E2D004B}" type="pres">
      <dgm:prSet presAssocID="{4CEEFC8D-A448-4A39-B58D-B4493B90006C}" presName="dummy" presStyleCnt="0"/>
      <dgm:spPr/>
    </dgm:pt>
    <dgm:pt modelId="{E16FD4E6-CBFC-4E88-8628-66105225DA4F}" type="pres">
      <dgm:prSet presAssocID="{82B64CBD-BA4C-454A-A881-005877254D3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5043604-6A6A-4744-8B47-6282D132309D}" type="pres">
      <dgm:prSet presAssocID="{03AD64C9-A76A-4A82-826E-03F715D89ED8}" presName="node" presStyleLbl="node1" presStyleIdx="1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D6CA-8CB9-428D-8AD3-C06A27695DDB}" type="pres">
      <dgm:prSet presAssocID="{03AD64C9-A76A-4A82-826E-03F715D89ED8}" presName="dummy" presStyleCnt="0"/>
      <dgm:spPr/>
    </dgm:pt>
    <dgm:pt modelId="{9EAB84B4-F7E5-40B3-9E93-B064FF08EE95}" type="pres">
      <dgm:prSet presAssocID="{0B330191-5C90-40E3-9207-BA2D6B50D07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BF68186F-66AC-4389-AB5E-A25C53BE6DD1}" type="pres">
      <dgm:prSet presAssocID="{FB780C86-FCCB-4E5C-B7D5-EE1A06E91836}" presName="node" presStyleLbl="node1" presStyleIdx="2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715FA-C0D5-4B28-BCA3-72952F40A5E3}" type="pres">
      <dgm:prSet presAssocID="{FB780C86-FCCB-4E5C-B7D5-EE1A06E91836}" presName="dummy" presStyleCnt="0"/>
      <dgm:spPr/>
    </dgm:pt>
    <dgm:pt modelId="{9807E619-59FE-4FDF-8B39-C35D54F37810}" type="pres">
      <dgm:prSet presAssocID="{C18145D6-6A8A-480E-9B22-DE8E3DD8AA5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F4CEAB5-CDE3-4464-86E4-EC4A1AB2FFDF}" type="pres">
      <dgm:prSet presAssocID="{EC46D5ED-C413-4E8B-A040-5D868670DF48}" presName="node" presStyleLbl="node1" presStyleIdx="3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4EDD-779B-4451-BE8B-9DC95014E1B3}" type="pres">
      <dgm:prSet presAssocID="{EC46D5ED-C413-4E8B-A040-5D868670DF48}" presName="dummy" presStyleCnt="0"/>
      <dgm:spPr/>
    </dgm:pt>
    <dgm:pt modelId="{4B9B518E-336F-49BA-A052-3C7400FB0112}" type="pres">
      <dgm:prSet presAssocID="{8690272D-D91C-458D-88C8-6BED3C17699B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5CD3498-0EB5-4189-961F-C63DB5F40731}" type="pres">
      <dgm:prSet presAssocID="{0DFC90AD-C7B9-4665-B2AF-175E8C3E4428}" presName="node" presStyleLbl="node1" presStyleIdx="4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4CFDD-5186-4451-B4D5-16358686F0C8}" type="pres">
      <dgm:prSet presAssocID="{0DFC90AD-C7B9-4665-B2AF-175E8C3E4428}" presName="dummy" presStyleCnt="0"/>
      <dgm:spPr/>
    </dgm:pt>
    <dgm:pt modelId="{677998E6-F362-4C48-BF93-B483FB468410}" type="pres">
      <dgm:prSet presAssocID="{0DE64E08-2CBA-42E9-9128-820133713D7E}" presName="sibTrans" presStyleLbl="sibTrans2D1" presStyleIdx="4" presStyleCnt="7"/>
      <dgm:spPr/>
      <dgm:t>
        <a:bodyPr/>
        <a:lstStyle/>
        <a:p>
          <a:endParaRPr lang="ru-RU"/>
        </a:p>
      </dgm:t>
    </dgm:pt>
    <dgm:pt modelId="{E210B660-5EC3-44AA-99C1-BAE9B2188931}" type="pres">
      <dgm:prSet presAssocID="{004D597C-972E-4325-AF97-BBBB3ED68E3D}" presName="node" presStyleLbl="node1" presStyleIdx="5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2758-3126-4F8A-9060-E5E8BF3485E6}" type="pres">
      <dgm:prSet presAssocID="{004D597C-972E-4325-AF97-BBBB3ED68E3D}" presName="dummy" presStyleCnt="0"/>
      <dgm:spPr/>
    </dgm:pt>
    <dgm:pt modelId="{92859E13-4031-42EA-A6F7-A3DE56818447}" type="pres">
      <dgm:prSet presAssocID="{149C57A2-D7C4-4403-AC09-22EA73775849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280D56B-896B-4292-9B69-7F25388BC18B}" type="pres">
      <dgm:prSet presAssocID="{34BBD5B9-A30E-40A8-9949-8FF8E978AAEA}" presName="node" presStyleLbl="node1" presStyleIdx="6" presStyleCnt="7" custScaleX="128045" custScaleY="12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02310-344E-423A-912D-9F30FCA54C59}" type="pres">
      <dgm:prSet presAssocID="{34BBD5B9-A30E-40A8-9949-8FF8E978AAEA}" presName="dummy" presStyleCnt="0"/>
      <dgm:spPr/>
    </dgm:pt>
    <dgm:pt modelId="{0B68FED6-DFB0-4944-B11C-696B51570B5F}" type="pres">
      <dgm:prSet presAssocID="{91BD38B3-DF86-428B-AEB6-213F6FA84912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F488187-61E8-4243-85F5-16D31A17E76B}" srcId="{41C7B0DE-D670-431C-A3E7-9050B8B646B5}" destId="{EC46D5ED-C413-4E8B-A040-5D868670DF48}" srcOrd="3" destOrd="0" parTransId="{8E661C84-5D7D-4BBF-B025-637C9693B775}" sibTransId="{8690272D-D91C-458D-88C8-6BED3C17699B}"/>
    <dgm:cxn modelId="{289B1B11-6F86-474E-800D-5F47FD5CE85B}" type="presOf" srcId="{0B330191-5C90-40E3-9207-BA2D6B50D07F}" destId="{9EAB84B4-F7E5-40B3-9E93-B064FF08EE95}" srcOrd="0" destOrd="0" presId="urn:microsoft.com/office/officeart/2005/8/layout/radial6"/>
    <dgm:cxn modelId="{9C62DBE2-69CA-43A0-9C08-35EFA8C2E5F7}" srcId="{41C7B0DE-D670-431C-A3E7-9050B8B646B5}" destId="{03AD64C9-A76A-4A82-826E-03F715D89ED8}" srcOrd="1" destOrd="0" parTransId="{6AAC50C1-F3DC-425C-BB2B-DCB6024BEE8B}" sibTransId="{0B330191-5C90-40E3-9207-BA2D6B50D07F}"/>
    <dgm:cxn modelId="{0366F4FB-9A0E-44AA-8D14-3DE84B7D38FB}" type="presOf" srcId="{004D597C-972E-4325-AF97-BBBB3ED68E3D}" destId="{E210B660-5EC3-44AA-99C1-BAE9B2188931}" srcOrd="0" destOrd="0" presId="urn:microsoft.com/office/officeart/2005/8/layout/radial6"/>
    <dgm:cxn modelId="{BC1DF92B-29F0-4DCF-933C-9285635B26BB}" type="presOf" srcId="{91BD38B3-DF86-428B-AEB6-213F6FA84912}" destId="{0B68FED6-DFB0-4944-B11C-696B51570B5F}" srcOrd="0" destOrd="0" presId="urn:microsoft.com/office/officeart/2005/8/layout/radial6"/>
    <dgm:cxn modelId="{9C4FFBF1-A9A8-4CBF-AF6E-342A775F8A4C}" type="presOf" srcId="{82B64CBD-BA4C-454A-A881-005877254D35}" destId="{E16FD4E6-CBFC-4E88-8628-66105225DA4F}" srcOrd="0" destOrd="0" presId="urn:microsoft.com/office/officeart/2005/8/layout/radial6"/>
    <dgm:cxn modelId="{E057A3C7-4E7B-4170-8597-74245EFFD212}" type="presOf" srcId="{C18145D6-6A8A-480E-9B22-DE8E3DD8AA5D}" destId="{9807E619-59FE-4FDF-8B39-C35D54F37810}" srcOrd="0" destOrd="0" presId="urn:microsoft.com/office/officeart/2005/8/layout/radial6"/>
    <dgm:cxn modelId="{C9DF500C-62C7-43EE-A8D5-8493C251C127}" type="presOf" srcId="{FB780C86-FCCB-4E5C-B7D5-EE1A06E91836}" destId="{BF68186F-66AC-4389-AB5E-A25C53BE6DD1}" srcOrd="0" destOrd="0" presId="urn:microsoft.com/office/officeart/2005/8/layout/radial6"/>
    <dgm:cxn modelId="{8380C630-9AE0-47D0-8E80-EEB19B260247}" type="presOf" srcId="{EC46D5ED-C413-4E8B-A040-5D868670DF48}" destId="{6F4CEAB5-CDE3-4464-86E4-EC4A1AB2FFDF}" srcOrd="0" destOrd="0" presId="urn:microsoft.com/office/officeart/2005/8/layout/radial6"/>
    <dgm:cxn modelId="{A23CA73A-2A4F-48A6-AC62-AABD5207D4C6}" type="presOf" srcId="{8690272D-D91C-458D-88C8-6BED3C17699B}" destId="{4B9B518E-336F-49BA-A052-3C7400FB0112}" srcOrd="0" destOrd="0" presId="urn:microsoft.com/office/officeart/2005/8/layout/radial6"/>
    <dgm:cxn modelId="{045EB131-91FE-41B1-8832-ECE3F19480D9}" srcId="{41C7B0DE-D670-431C-A3E7-9050B8B646B5}" destId="{4CEEFC8D-A448-4A39-B58D-B4493B90006C}" srcOrd="0" destOrd="0" parTransId="{589D822E-40DE-4375-82B9-1FCE0F04D7B4}" sibTransId="{82B64CBD-BA4C-454A-A881-005877254D35}"/>
    <dgm:cxn modelId="{0345B948-8BB4-4AE9-9563-26C9179BC245}" type="presOf" srcId="{149C57A2-D7C4-4403-AC09-22EA73775849}" destId="{92859E13-4031-42EA-A6F7-A3DE56818447}" srcOrd="0" destOrd="0" presId="urn:microsoft.com/office/officeart/2005/8/layout/radial6"/>
    <dgm:cxn modelId="{904418AF-64F9-4D05-9355-E345297D63AC}" srcId="{41C7B0DE-D670-431C-A3E7-9050B8B646B5}" destId="{004D597C-972E-4325-AF97-BBBB3ED68E3D}" srcOrd="5" destOrd="0" parTransId="{003C1B63-980D-4EBC-B729-03BC2BD841E1}" sibTransId="{149C57A2-D7C4-4403-AC09-22EA73775849}"/>
    <dgm:cxn modelId="{B911F81D-5DED-40D3-BD3B-83D3A8A0EF09}" type="presOf" srcId="{41C7B0DE-D670-431C-A3E7-9050B8B646B5}" destId="{2CFBE6BF-AFE2-43F7-AF93-B80707FD2793}" srcOrd="0" destOrd="0" presId="urn:microsoft.com/office/officeart/2005/8/layout/radial6"/>
    <dgm:cxn modelId="{E226C459-D1E9-4097-8AB4-58774A44AD10}" type="presOf" srcId="{0DFC90AD-C7B9-4665-B2AF-175E8C3E4428}" destId="{55CD3498-0EB5-4189-961F-C63DB5F40731}" srcOrd="0" destOrd="0" presId="urn:microsoft.com/office/officeart/2005/8/layout/radial6"/>
    <dgm:cxn modelId="{4FFEDF0B-7EBD-40D2-8EAF-E401806D7253}" srcId="{E7F66D94-F80A-456D-8B3A-4023F42E2B29}" destId="{41C7B0DE-D670-431C-A3E7-9050B8B646B5}" srcOrd="0" destOrd="0" parTransId="{39B6FA60-BDEA-4BA1-8C63-D3D2BE8420B7}" sibTransId="{8A0D9D03-CF82-488A-8359-1A96AB42339B}"/>
    <dgm:cxn modelId="{C02FB52E-9FA0-47FA-B8EB-07B9E21AFC1C}" type="presOf" srcId="{4CEEFC8D-A448-4A39-B58D-B4493B90006C}" destId="{F6E223C5-67CD-41A0-B4F9-89D0D6DD74E0}" srcOrd="0" destOrd="0" presId="urn:microsoft.com/office/officeart/2005/8/layout/radial6"/>
    <dgm:cxn modelId="{B0C8DB7F-9D4E-45C5-9E72-7A1C40625112}" srcId="{41C7B0DE-D670-431C-A3E7-9050B8B646B5}" destId="{FB780C86-FCCB-4E5C-B7D5-EE1A06E91836}" srcOrd="2" destOrd="0" parTransId="{B7B504E1-37B9-4D3B-B087-95A4EBE15389}" sibTransId="{C18145D6-6A8A-480E-9B22-DE8E3DD8AA5D}"/>
    <dgm:cxn modelId="{9135CBD3-402A-4E91-AE7C-09FDD065D8E7}" srcId="{41C7B0DE-D670-431C-A3E7-9050B8B646B5}" destId="{0DFC90AD-C7B9-4665-B2AF-175E8C3E4428}" srcOrd="4" destOrd="0" parTransId="{6E849881-2EEC-4212-9C96-E7C6A37EE9F8}" sibTransId="{0DE64E08-2CBA-42E9-9128-820133713D7E}"/>
    <dgm:cxn modelId="{F2CA02B4-C1C5-4986-861C-A74D17DDC164}" type="presOf" srcId="{34BBD5B9-A30E-40A8-9949-8FF8E978AAEA}" destId="{0280D56B-896B-4292-9B69-7F25388BC18B}" srcOrd="0" destOrd="0" presId="urn:microsoft.com/office/officeart/2005/8/layout/radial6"/>
    <dgm:cxn modelId="{6DA11B57-092F-4192-ABA0-152EF01930AC}" type="presOf" srcId="{03AD64C9-A76A-4A82-826E-03F715D89ED8}" destId="{35043604-6A6A-4744-8B47-6282D132309D}" srcOrd="0" destOrd="0" presId="urn:microsoft.com/office/officeart/2005/8/layout/radial6"/>
    <dgm:cxn modelId="{157EE85C-6999-44A8-896C-1EFE09CAC16B}" type="presOf" srcId="{E7F66D94-F80A-456D-8B3A-4023F42E2B29}" destId="{03CF9EBC-4A0C-4212-8856-40DCA569D9B4}" srcOrd="0" destOrd="0" presId="urn:microsoft.com/office/officeart/2005/8/layout/radial6"/>
    <dgm:cxn modelId="{FB79185B-C4E2-4182-B91F-B9196758475F}" type="presOf" srcId="{0DE64E08-2CBA-42E9-9128-820133713D7E}" destId="{677998E6-F362-4C48-BF93-B483FB468410}" srcOrd="0" destOrd="0" presId="urn:microsoft.com/office/officeart/2005/8/layout/radial6"/>
    <dgm:cxn modelId="{A0287249-FA2C-49EF-A64F-4079E5BBF317}" srcId="{41C7B0DE-D670-431C-A3E7-9050B8B646B5}" destId="{34BBD5B9-A30E-40A8-9949-8FF8E978AAEA}" srcOrd="6" destOrd="0" parTransId="{B57B2551-4B7B-4929-8622-2E377D695370}" sibTransId="{91BD38B3-DF86-428B-AEB6-213F6FA84912}"/>
    <dgm:cxn modelId="{DB0C7397-5FC4-4769-92EE-12F5B2D4339D}" type="presParOf" srcId="{03CF9EBC-4A0C-4212-8856-40DCA569D9B4}" destId="{2CFBE6BF-AFE2-43F7-AF93-B80707FD2793}" srcOrd="0" destOrd="0" presId="urn:microsoft.com/office/officeart/2005/8/layout/radial6"/>
    <dgm:cxn modelId="{57672A28-DB5C-4C09-B5E5-D89064202F35}" type="presParOf" srcId="{03CF9EBC-4A0C-4212-8856-40DCA569D9B4}" destId="{F6E223C5-67CD-41A0-B4F9-89D0D6DD74E0}" srcOrd="1" destOrd="0" presId="urn:microsoft.com/office/officeart/2005/8/layout/radial6"/>
    <dgm:cxn modelId="{C772EF69-303C-4079-B90E-21D196C55FCA}" type="presParOf" srcId="{03CF9EBC-4A0C-4212-8856-40DCA569D9B4}" destId="{6A7EA0E2-3630-4096-85BA-8D037E2D004B}" srcOrd="2" destOrd="0" presId="urn:microsoft.com/office/officeart/2005/8/layout/radial6"/>
    <dgm:cxn modelId="{E68D565D-A536-4244-A01E-841A1BC1FEA5}" type="presParOf" srcId="{03CF9EBC-4A0C-4212-8856-40DCA569D9B4}" destId="{E16FD4E6-CBFC-4E88-8628-66105225DA4F}" srcOrd="3" destOrd="0" presId="urn:microsoft.com/office/officeart/2005/8/layout/radial6"/>
    <dgm:cxn modelId="{2013785C-7ED0-4EB1-B878-282076C6CA27}" type="presParOf" srcId="{03CF9EBC-4A0C-4212-8856-40DCA569D9B4}" destId="{35043604-6A6A-4744-8B47-6282D132309D}" srcOrd="4" destOrd="0" presId="urn:microsoft.com/office/officeart/2005/8/layout/radial6"/>
    <dgm:cxn modelId="{19F42A52-B49B-439E-BC25-5F0B1008CA76}" type="presParOf" srcId="{03CF9EBC-4A0C-4212-8856-40DCA569D9B4}" destId="{9E07D6CA-8CB9-428D-8AD3-C06A27695DDB}" srcOrd="5" destOrd="0" presId="urn:microsoft.com/office/officeart/2005/8/layout/radial6"/>
    <dgm:cxn modelId="{AFF5A287-807A-4F19-ACCE-19AF9F51CC11}" type="presParOf" srcId="{03CF9EBC-4A0C-4212-8856-40DCA569D9B4}" destId="{9EAB84B4-F7E5-40B3-9E93-B064FF08EE95}" srcOrd="6" destOrd="0" presId="urn:microsoft.com/office/officeart/2005/8/layout/radial6"/>
    <dgm:cxn modelId="{155C8481-A25B-4B15-9BD1-5D6AC86586D3}" type="presParOf" srcId="{03CF9EBC-4A0C-4212-8856-40DCA569D9B4}" destId="{BF68186F-66AC-4389-AB5E-A25C53BE6DD1}" srcOrd="7" destOrd="0" presId="urn:microsoft.com/office/officeart/2005/8/layout/radial6"/>
    <dgm:cxn modelId="{BFFA70B0-09E5-4C7E-97D0-BD95A4A85482}" type="presParOf" srcId="{03CF9EBC-4A0C-4212-8856-40DCA569D9B4}" destId="{D9C715FA-C0D5-4B28-BCA3-72952F40A5E3}" srcOrd="8" destOrd="0" presId="urn:microsoft.com/office/officeart/2005/8/layout/radial6"/>
    <dgm:cxn modelId="{B6B3C7AB-D5D9-416B-B1AB-21EF2184A066}" type="presParOf" srcId="{03CF9EBC-4A0C-4212-8856-40DCA569D9B4}" destId="{9807E619-59FE-4FDF-8B39-C35D54F37810}" srcOrd="9" destOrd="0" presId="urn:microsoft.com/office/officeart/2005/8/layout/radial6"/>
    <dgm:cxn modelId="{1F61FC27-31AF-42DE-B59E-7B20AE6FD55F}" type="presParOf" srcId="{03CF9EBC-4A0C-4212-8856-40DCA569D9B4}" destId="{6F4CEAB5-CDE3-4464-86E4-EC4A1AB2FFDF}" srcOrd="10" destOrd="0" presId="urn:microsoft.com/office/officeart/2005/8/layout/radial6"/>
    <dgm:cxn modelId="{CE2D3463-C69D-4935-8C6A-7E09F3F07215}" type="presParOf" srcId="{03CF9EBC-4A0C-4212-8856-40DCA569D9B4}" destId="{E53E4EDD-779B-4451-BE8B-9DC95014E1B3}" srcOrd="11" destOrd="0" presId="urn:microsoft.com/office/officeart/2005/8/layout/radial6"/>
    <dgm:cxn modelId="{2B55E1D6-E29B-4FBA-8CE8-A66C5BB294EF}" type="presParOf" srcId="{03CF9EBC-4A0C-4212-8856-40DCA569D9B4}" destId="{4B9B518E-336F-49BA-A052-3C7400FB0112}" srcOrd="12" destOrd="0" presId="urn:microsoft.com/office/officeart/2005/8/layout/radial6"/>
    <dgm:cxn modelId="{FFBD437A-85E9-4E13-8516-9787B4A8BDB0}" type="presParOf" srcId="{03CF9EBC-4A0C-4212-8856-40DCA569D9B4}" destId="{55CD3498-0EB5-4189-961F-C63DB5F40731}" srcOrd="13" destOrd="0" presId="urn:microsoft.com/office/officeart/2005/8/layout/radial6"/>
    <dgm:cxn modelId="{C595A74C-A259-4BF5-8BA5-FD2858CF7865}" type="presParOf" srcId="{03CF9EBC-4A0C-4212-8856-40DCA569D9B4}" destId="{34F4CFDD-5186-4451-B4D5-16358686F0C8}" srcOrd="14" destOrd="0" presId="urn:microsoft.com/office/officeart/2005/8/layout/radial6"/>
    <dgm:cxn modelId="{F0EFA4F1-5D4D-46BE-90A7-0D6E282D5331}" type="presParOf" srcId="{03CF9EBC-4A0C-4212-8856-40DCA569D9B4}" destId="{677998E6-F362-4C48-BF93-B483FB468410}" srcOrd="15" destOrd="0" presId="urn:microsoft.com/office/officeart/2005/8/layout/radial6"/>
    <dgm:cxn modelId="{4CB47414-7952-4A57-A8F6-B382C320350E}" type="presParOf" srcId="{03CF9EBC-4A0C-4212-8856-40DCA569D9B4}" destId="{E210B660-5EC3-44AA-99C1-BAE9B2188931}" srcOrd="16" destOrd="0" presId="urn:microsoft.com/office/officeart/2005/8/layout/radial6"/>
    <dgm:cxn modelId="{FDB1DF18-FE26-4B5E-9EE6-DE6613DA9BFD}" type="presParOf" srcId="{03CF9EBC-4A0C-4212-8856-40DCA569D9B4}" destId="{0CBA2758-3126-4F8A-9060-E5E8BF3485E6}" srcOrd="17" destOrd="0" presId="urn:microsoft.com/office/officeart/2005/8/layout/radial6"/>
    <dgm:cxn modelId="{52B73590-0B37-4591-916D-5E64E0493AB5}" type="presParOf" srcId="{03CF9EBC-4A0C-4212-8856-40DCA569D9B4}" destId="{92859E13-4031-42EA-A6F7-A3DE56818447}" srcOrd="18" destOrd="0" presId="urn:microsoft.com/office/officeart/2005/8/layout/radial6"/>
    <dgm:cxn modelId="{094B17C7-D248-4B0A-8CDB-66BB80E0283B}" type="presParOf" srcId="{03CF9EBC-4A0C-4212-8856-40DCA569D9B4}" destId="{0280D56B-896B-4292-9B69-7F25388BC18B}" srcOrd="19" destOrd="0" presId="urn:microsoft.com/office/officeart/2005/8/layout/radial6"/>
    <dgm:cxn modelId="{61E11116-B57D-4AB3-87DF-FEDCFE6DC9A7}" type="presParOf" srcId="{03CF9EBC-4A0C-4212-8856-40DCA569D9B4}" destId="{1ED02310-344E-423A-912D-9F30FCA54C59}" srcOrd="20" destOrd="0" presId="urn:microsoft.com/office/officeart/2005/8/layout/radial6"/>
    <dgm:cxn modelId="{F6C595A1-05ED-48E7-BEA2-E7A8BF134A5B}" type="presParOf" srcId="{03CF9EBC-4A0C-4212-8856-40DCA569D9B4}" destId="{0B68FED6-DFB0-4944-B11C-696B51570B5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8FED6-DFB0-4944-B11C-696B51570B5F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859E13-4031-42EA-A6F7-A3DE56818447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7998E6-F362-4C48-BF93-B483FB468410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9B518E-336F-49BA-A052-3C7400FB0112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07E619-59FE-4FDF-8B39-C35D54F37810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AB84B4-F7E5-40B3-9E93-B064FF08EE95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6FD4E6-CBFC-4E88-8628-66105225DA4F}">
      <dsp:nvSpPr>
        <dsp:cNvPr id="0" name=""/>
        <dsp:cNvSpPr/>
      </dsp:nvSpPr>
      <dsp:spPr>
        <a:xfrm>
          <a:off x="1725260" y="670296"/>
          <a:ext cx="5297942" cy="5297942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FBE6BF-AFE2-43F7-AF93-B80707FD2793}">
      <dsp:nvSpPr>
        <dsp:cNvPr id="0" name=""/>
        <dsp:cNvSpPr/>
      </dsp:nvSpPr>
      <dsp:spPr>
        <a:xfrm>
          <a:off x="3347953" y="2292989"/>
          <a:ext cx="2052557" cy="2052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Причины отказа от работы</a:t>
          </a:r>
          <a:endParaRPr lang="ru-RU" sz="2700" kern="1200" dirty="0"/>
        </a:p>
      </dsp:txBody>
      <dsp:txXfrm>
        <a:off x="3347953" y="2292989"/>
        <a:ext cx="2052557" cy="2052557"/>
      </dsp:txXfrm>
    </dsp:sp>
    <dsp:sp modelId="{F6E223C5-67CD-41A0-B4F9-89D0D6DD74E0}">
      <dsp:nvSpPr>
        <dsp:cNvPr id="0" name=""/>
        <dsp:cNvSpPr/>
      </dsp:nvSpPr>
      <dsp:spPr>
        <a:xfrm>
          <a:off x="3454363" y="-197847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Маленькая заработная плата</a:t>
          </a:r>
          <a:endParaRPr lang="ru-RU" sz="1600" b="1" kern="1200" dirty="0"/>
        </a:p>
      </dsp:txBody>
      <dsp:txXfrm>
        <a:off x="3454363" y="-197847"/>
        <a:ext cx="1839737" cy="1839737"/>
      </dsp:txXfrm>
    </dsp:sp>
    <dsp:sp modelId="{35043604-6A6A-4744-8B47-6282D132309D}">
      <dsp:nvSpPr>
        <dsp:cNvPr id="0" name=""/>
        <dsp:cNvSpPr/>
      </dsp:nvSpPr>
      <dsp:spPr>
        <a:xfrm>
          <a:off x="5484972" y="780042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Неудобный маршрут до работы</a:t>
          </a:r>
          <a:endParaRPr lang="ru-RU" sz="1600" b="1" kern="1200" dirty="0"/>
        </a:p>
      </dsp:txBody>
      <dsp:txXfrm>
        <a:off x="5484972" y="780042"/>
        <a:ext cx="1839737" cy="1839737"/>
      </dsp:txXfrm>
    </dsp:sp>
    <dsp:sp modelId="{BF68186F-66AC-4389-AB5E-A25C53BE6DD1}">
      <dsp:nvSpPr>
        <dsp:cNvPr id="0" name=""/>
        <dsp:cNvSpPr/>
      </dsp:nvSpPr>
      <dsp:spPr>
        <a:xfrm>
          <a:off x="5986491" y="2977341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Неуверенность, что справится </a:t>
          </a:r>
          <a:endParaRPr lang="ru-RU" sz="1600" b="1" kern="1200"/>
        </a:p>
      </dsp:txBody>
      <dsp:txXfrm>
        <a:off x="5986491" y="2977341"/>
        <a:ext cx="1839737" cy="1839737"/>
      </dsp:txXfrm>
    </dsp:sp>
    <dsp:sp modelId="{6F4CEAB5-CDE3-4464-86E4-EC4A1AB2FFDF}">
      <dsp:nvSpPr>
        <dsp:cNvPr id="0" name=""/>
        <dsp:cNvSpPr/>
      </dsp:nvSpPr>
      <dsp:spPr>
        <a:xfrm>
          <a:off x="4581266" y="4739437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Трудность в выполнении работы</a:t>
          </a:r>
          <a:endParaRPr lang="ru-RU" sz="1600" b="1" kern="1200" dirty="0"/>
        </a:p>
      </dsp:txBody>
      <dsp:txXfrm>
        <a:off x="4581266" y="4739437"/>
        <a:ext cx="1839737" cy="1839737"/>
      </dsp:txXfrm>
    </dsp:sp>
    <dsp:sp modelId="{55CD3498-0EB5-4189-961F-C63DB5F40731}">
      <dsp:nvSpPr>
        <dsp:cNvPr id="0" name=""/>
        <dsp:cNvSpPr/>
      </dsp:nvSpPr>
      <dsp:spPr>
        <a:xfrm>
          <a:off x="2327460" y="4739437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Высокие запросы по работе при несоответствии требованиям работодателя</a:t>
          </a:r>
          <a:endParaRPr lang="ru-RU" sz="1600" b="1" kern="1200" dirty="0"/>
        </a:p>
      </dsp:txBody>
      <dsp:txXfrm>
        <a:off x="2327460" y="4739437"/>
        <a:ext cx="1839737" cy="1839737"/>
      </dsp:txXfrm>
    </dsp:sp>
    <dsp:sp modelId="{E210B660-5EC3-44AA-99C1-BAE9B2188931}">
      <dsp:nvSpPr>
        <dsp:cNvPr id="0" name=""/>
        <dsp:cNvSpPr/>
      </dsp:nvSpPr>
      <dsp:spPr>
        <a:xfrm>
          <a:off x="922234" y="2977341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Переоценка своих возможностей</a:t>
          </a:r>
          <a:endParaRPr lang="ru-RU" sz="1600" b="1" kern="1200" dirty="0"/>
        </a:p>
      </dsp:txBody>
      <dsp:txXfrm>
        <a:off x="922234" y="2977341"/>
        <a:ext cx="1839737" cy="1839737"/>
      </dsp:txXfrm>
    </dsp:sp>
    <dsp:sp modelId="{0280D56B-896B-4292-9B69-7F25388BC18B}">
      <dsp:nvSpPr>
        <dsp:cNvPr id="0" name=""/>
        <dsp:cNvSpPr/>
      </dsp:nvSpPr>
      <dsp:spPr>
        <a:xfrm>
          <a:off x="1423753" y="780042"/>
          <a:ext cx="1839737" cy="1839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Желаемое ≠ действительности</a:t>
          </a:r>
          <a:endParaRPr lang="ru-RU" sz="1600" b="1" kern="1200" dirty="0"/>
        </a:p>
      </dsp:txBody>
      <dsp:txXfrm>
        <a:off x="1423753" y="780042"/>
        <a:ext cx="1839737" cy="183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0.69421</cdr:x>
      <cdr:y>0.40909</cdr:y>
    </cdr:from>
    <cdr:to>
      <cdr:x>0.96694</cdr:x>
      <cdr:y>0.69318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30" y="2592282"/>
          <a:ext cx="2376287" cy="180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Всего проанкетировано </a:t>
          </a:r>
        </a:p>
        <a:p xmlns:a="http://schemas.openxmlformats.org/drawingml/2006/main">
          <a:r>
            <a:rPr lang="ru-RU" sz="1800" dirty="0" smtClean="0"/>
            <a:t>86 выпускников</a:t>
          </a:r>
        </a:p>
        <a:p xmlns:a="http://schemas.openxmlformats.org/drawingml/2006/main">
          <a:endParaRPr lang="ru-RU" sz="1800" dirty="0" smtClean="0"/>
        </a:p>
        <a:p xmlns:a="http://schemas.openxmlformats.org/drawingml/2006/main">
          <a:r>
            <a:rPr lang="ru-RU" sz="1800" dirty="0" smtClean="0"/>
            <a:t>Прошли семинарские </a:t>
          </a:r>
        </a:p>
        <a:p xmlns:a="http://schemas.openxmlformats.org/drawingml/2006/main">
          <a:r>
            <a:rPr lang="ru-RU" sz="1800" dirty="0" smtClean="0"/>
            <a:t>занятия 78%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16663-55BC-40CE-BCB5-86D10E70956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6EA7-E787-49D0-A4A9-00B7932C0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0B93-2DFF-4B4C-AD66-AD0D9684BC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obileonline.garant.ru/document?id=22400875&amp;sub=10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4365105"/>
            <a:ext cx="6194066" cy="16546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Мелина Елена Валериевна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Директор окружного учебно-методического центра по обучению инвалидов ПФО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Университета управления «ТИСБИ»,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директор АНО «РМЦ по работе с лицами с ОВЗ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15200" cy="2727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 Сопровождаемое содействие занятости инвалидов в Республике Татарстан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13" descr="http://www.uhbect.ru/wp-content/uploads/2013/02/web_designer_car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1735267" cy="214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autoservis555.narod.ru/images/big/c-vodi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195736" cy="14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C:\Documents and Settings\EMelina\Рабочий стол\Безымянный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88640"/>
            <a:ext cx="2344309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C:\Documents and Settings\EMelina\Рабочий стол\pic_8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0648"/>
            <a:ext cx="1550819" cy="145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260648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Цель: </a:t>
            </a:r>
            <a:r>
              <a:rPr lang="ru-RU" dirty="0" smtClean="0"/>
              <a:t>разработка модели и обеспечение сопровождения инвалидов-выпускников 1 года выпуска до их трудоустройства и закрепления их на рабочем месте.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3284984"/>
            <a:ext cx="223224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367240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создание модели сопровождения выпускников - инвалидов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2200" y="3861048"/>
            <a:ext cx="2448272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диалог с работодателями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5085184"/>
            <a:ext cx="4536504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взаимодействие с муниципальными образованиями в вопросах трудоустройства выпускников с ОВЗ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4653136"/>
            <a:ext cx="3456384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проведение мониторинга выпускников вузов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717032"/>
            <a:ext cx="2592288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психологические тренинги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1700808"/>
            <a:ext cx="3744416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взаимодействие с региональными центрами занятости населения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4365104"/>
            <a:ext cx="2016224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подготовка </a:t>
            </a:r>
            <a:r>
              <a:rPr lang="ru-RU" i="1" dirty="0" err="1" smtClean="0"/>
              <a:t>тьюторов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2636912"/>
            <a:ext cx="3024336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проведение курса тренингов и мастер-классов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84168" y="2780928"/>
            <a:ext cx="2628800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юридические консультации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2040" y="5373216"/>
            <a:ext cx="2592288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получение дополнительных компетенций 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851920" y="263691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076056" y="2564904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652120" y="299695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6136" y="378904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436096" y="4077072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004048" y="4077072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211960" y="4077072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347864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987824" y="3789040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3275856" y="299695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Анкеты для студентов и работодателей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37" t="17511" r="50393" b="8070"/>
          <a:stretch>
            <a:fillRect/>
          </a:stretch>
        </p:blipFill>
        <p:spPr bwMode="auto">
          <a:xfrm>
            <a:off x="5076056" y="1700808"/>
            <a:ext cx="3384376" cy="477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785" t="13086" r="27556" b="5704"/>
          <a:stretch>
            <a:fillRect/>
          </a:stretch>
        </p:blipFill>
        <p:spPr bwMode="auto">
          <a:xfrm>
            <a:off x="755576" y="1700808"/>
            <a:ext cx="341317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548680"/>
          <a:ext cx="82296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476672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Дополнительная компетенция </a:t>
            </a:r>
            <a:br>
              <a:rPr lang="ru-RU" dirty="0" smtClean="0"/>
            </a:br>
            <a:r>
              <a:rPr lang="ru-RU" dirty="0" smtClean="0"/>
              <a:t>– адаптивная физкультура</a:t>
            </a:r>
            <a:endParaRPr lang="ru-RU" dirty="0"/>
          </a:p>
        </p:txBody>
      </p:sp>
      <p:pic>
        <p:nvPicPr>
          <p:cNvPr id="1026" name="Picture 2" descr="C:\Users\oumc\Desktop\адапт\0xShf19y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1068"/>
            <a:ext cx="3504390" cy="2628292"/>
          </a:xfrm>
          <a:prstGeom prst="rect">
            <a:avLst/>
          </a:prstGeom>
          <a:noFill/>
        </p:spPr>
      </p:pic>
      <p:pic>
        <p:nvPicPr>
          <p:cNvPr id="1027" name="Picture 3" descr="C:\Users\oumc\Desktop\адапт\ereHPVa6e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23066"/>
            <a:ext cx="3528392" cy="2646294"/>
          </a:xfrm>
          <a:prstGeom prst="rect">
            <a:avLst/>
          </a:prstGeom>
          <a:noFill/>
        </p:spPr>
      </p:pic>
      <p:pic>
        <p:nvPicPr>
          <p:cNvPr id="1028" name="Picture 4" descr="C:\Users\oumc\Desktop\адапт\JZ2G6Hek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456385" cy="2592288"/>
          </a:xfrm>
          <a:prstGeom prst="rect">
            <a:avLst/>
          </a:prstGeom>
          <a:noFill/>
        </p:spPr>
      </p:pic>
      <p:pic>
        <p:nvPicPr>
          <p:cNvPr id="1029" name="Picture 5" descr="C:\Users\oumc\Desktop\адапт\NwWszGVld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3456384" cy="2592288"/>
          </a:xfrm>
          <a:prstGeom prst="rect">
            <a:avLst/>
          </a:prstGeom>
          <a:noFill/>
        </p:spPr>
      </p:pic>
      <p:pic>
        <p:nvPicPr>
          <p:cNvPr id="1030" name="Picture 6" descr="C:\Users\oumc\Desktop\адапт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2"/>
            <a:ext cx="2495600" cy="1871700"/>
          </a:xfrm>
          <a:prstGeom prst="rect">
            <a:avLst/>
          </a:prstGeom>
          <a:noFill/>
        </p:spPr>
      </p:pic>
      <p:pic>
        <p:nvPicPr>
          <p:cNvPr id="1031" name="Picture 7" descr="C:\Users\oumc\Desktop\адапт\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12976"/>
            <a:ext cx="2495600" cy="1871700"/>
          </a:xfrm>
          <a:prstGeom prst="rect">
            <a:avLst/>
          </a:prstGeom>
          <a:noFill/>
        </p:spPr>
      </p:pic>
      <p:pic>
        <p:nvPicPr>
          <p:cNvPr id="1032" name="Picture 8" descr="C:\Users\oumc\Desktop\адапт\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340768"/>
            <a:ext cx="2495600" cy="18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168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— это комплекс мероприятий,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которые направлены на оказание помощи молодому инвалиду в выборе конкретной профессии с учетом имеющихся нарушений здоровья и ограничений жизнедеятельности.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089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Формула выбора профессии: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://msetyumen.ru/img/pro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560840" cy="4024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6176" y="2996952"/>
            <a:ext cx="144016" cy="144016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Семинары для выпускников с ОВЗ (2018)</a:t>
            </a:r>
            <a:endParaRPr lang="ru-RU" dirty="0"/>
          </a:p>
        </p:txBody>
      </p:sp>
      <p:pic>
        <p:nvPicPr>
          <p:cNvPr id="1027" name="Picture 3" descr="C:\Users\user\Desktop\Лена\Ждана\РАБОТА\трудоустройство-проект\BUZM3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2664296" cy="38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Лена\Ждана\РАБОТА\трудоустройство-проект\QJLK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366373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Лена\Ждана\РАБОТА\трудоустройство-проект\VBGA9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7875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Лена\Ждана\РАБОТА\трудоустройство-проект\XDOR5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516" y="4149080"/>
            <a:ext cx="391975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Темы семинаров по трудоустройству для выпускников с ОВЗ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715200" cy="5112568"/>
          </a:xfrm>
        </p:spPr>
        <p:txBody>
          <a:bodyPr>
            <a:normAutofit/>
          </a:bodyPr>
          <a:lstStyle/>
          <a:p>
            <a:pPr lvl="0"/>
            <a:endParaRPr lang="ru-RU" sz="1300" b="1" dirty="0" smtClean="0"/>
          </a:p>
          <a:p>
            <a:pPr lvl="0"/>
            <a:endParaRPr lang="ru-RU" sz="2900" dirty="0" smtClean="0">
              <a:solidFill>
                <a:schemeClr val="accent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1932262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Кто нужен сегодня: особенности современного рынка труда. Требования к молодым специалистам.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Мои препятствия и сильные стороны на пути к трудоустройству.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Как составить эффективное резюме, не имея опыта работы. Навыки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самопрезентации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Где и как искать работу? Стратегии поиска работы. Работа на дому как вариант трудоустройства.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40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Семинары для </a:t>
            </a:r>
            <a:r>
              <a:rPr lang="ru-RU" dirty="0" err="1" smtClean="0"/>
              <a:t>тьюторов</a:t>
            </a:r>
            <a:r>
              <a:rPr lang="ru-RU" dirty="0" smtClean="0"/>
              <a:t> и работодателей (2018) </a:t>
            </a:r>
            <a:endParaRPr lang="ru-RU" dirty="0"/>
          </a:p>
        </p:txBody>
      </p:sp>
      <p:pic>
        <p:nvPicPr>
          <p:cNvPr id="2050" name="Picture 2" descr="C:\Users\user\Desktop\Лена\Ждана\РАБОТА\трудоустройство-проект\PESA1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752528" cy="267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Лена\Ждана\РАБОТА\трудоустройство-проект\NOMQ6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848055" cy="506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Лена\Ждана\РАБОТА\трудоустройство-проект\WIDH7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4536504" cy="255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- нормативно правовое регулирование в области трудоустройства людей с инвалидностью;</a:t>
            </a:r>
          </a:p>
          <a:p>
            <a:r>
              <a:rPr lang="ru-RU" dirty="0" smtClean="0"/>
              <a:t>-этика общения с людьми с инвалидностью, особенности сопровождения людей с инвалидностью различных нозологий;</a:t>
            </a:r>
          </a:p>
          <a:p>
            <a:r>
              <a:rPr lang="ru-RU" dirty="0" smtClean="0"/>
              <a:t>- вопросы реализации ИПРА и функция МСЭ в части определения условий труда;</a:t>
            </a:r>
          </a:p>
          <a:p>
            <a:r>
              <a:rPr lang="ru-RU" dirty="0" smtClean="0"/>
              <a:t>- формирование доступного рабочего места для людей с инвалидностью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511865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Темы семинаров для работодателей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8 тем, соответствующие темам семинаров для выпускников и работодателей.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Количество 36 часов, что соответствует КПК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Тьюторы</a:t>
            </a:r>
            <a:r>
              <a:rPr lang="ru-RU" dirty="0" smtClean="0"/>
              <a:t> были выбраны из вузов </a:t>
            </a:r>
            <a:r>
              <a:rPr lang="ru-RU" smtClean="0"/>
              <a:t>Республики Татарстан</a:t>
            </a:r>
            <a:r>
              <a:rPr lang="ru-RU" dirty="0" smtClean="0"/>
              <a:t>,  отвечающие за работу по трудоустройству выпускников или за сопровождение в вузе студентов с инвалидностью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Семинары для </a:t>
            </a:r>
            <a:r>
              <a:rPr lang="ru-RU" dirty="0" err="1" smtClean="0"/>
              <a:t>тьюторов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 сопровождаемому </a:t>
            </a:r>
            <a:br>
              <a:rPr lang="ru-RU" dirty="0" smtClean="0"/>
            </a:br>
            <a:r>
              <a:rPr lang="ru-RU" dirty="0" smtClean="0"/>
              <a:t>трудоустройству инвалидов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деятельности РМЦ по сопровождаемой занятости:</a:t>
            </a:r>
            <a:br>
              <a:rPr lang="ru-RU" dirty="0" smtClean="0"/>
            </a:br>
            <a:r>
              <a:rPr lang="ru-RU" dirty="0" smtClean="0"/>
              <a:t> Принцип одного окна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276872"/>
            <a:ext cx="2232248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РМЦ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ПСИХОЛОГИЧЕСКАЯ ПОМОЩЬ ВЫПУСКНИКУ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ОПРЕДЕЛЕНИЕ КОМПЕТЕНЦИЙ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ПОДБОР ИМЕЮЩИХСЯ ВАКАНСИЙ 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СОГЛАСОВАНИЕ С РАБОТОДАТЕЛЕМ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ПОМОЩЬ РАБОТОДАТЕЛЮ</a:t>
            </a:r>
          </a:p>
          <a:p>
            <a:pPr algn="ctr">
              <a:buFont typeface="Arial" pitchFamily="34" charset="0"/>
              <a:buChar char="•"/>
            </a:pP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2492896"/>
            <a:ext cx="4032448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занятости населения</a:t>
            </a:r>
          </a:p>
          <a:p>
            <a:pPr algn="ctr"/>
            <a:r>
              <a:rPr lang="ru-RU" dirty="0" smtClean="0"/>
              <a:t>(информация)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3717032"/>
            <a:ext cx="4032448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Выпускник с ОВЗ (заявление)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5085184"/>
            <a:ext cx="4032448" cy="9361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Работодатель</a:t>
            </a:r>
          </a:p>
          <a:p>
            <a:pPr algn="ctr"/>
            <a:r>
              <a:rPr lang="ru-RU" dirty="0" smtClean="0"/>
              <a:t>(рабочее место)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3347864" y="2780928"/>
            <a:ext cx="792088" cy="28803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347864" y="4077072"/>
            <a:ext cx="792088" cy="28803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flipH="1">
            <a:off x="3347864" y="5445224"/>
            <a:ext cx="7920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48464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625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5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Открытая </a:t>
            </a:r>
            <a:r>
              <a:rPr lang="ru-RU" sz="2400" dirty="0"/>
              <a:t>защита дипломных работ </a:t>
            </a:r>
            <a:r>
              <a:rPr lang="ru-RU" sz="2400" dirty="0" smtClean="0"/>
              <a:t>студентов-инвалидов </a:t>
            </a:r>
            <a:endParaRPr lang="ru-RU" sz="2400" dirty="0"/>
          </a:p>
        </p:txBody>
      </p:sp>
      <p:pic>
        <p:nvPicPr>
          <p:cNvPr id="3074" name="Picture 2" descr="http://www.tisbi.ru/assets/news-images/2015/June/zahit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4671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isbi.ru/assets/news-images/2015/June/zahi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95" y="4365104"/>
            <a:ext cx="34671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isbi.ru/assets/news-images/2015/June/zahita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5201"/>
            <a:ext cx="34671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isbi.ru/assets/news-images/2015/June/zahita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44" y="1340768"/>
            <a:ext cx="34671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isbi.ru/assets/news-images/2015/June/zahita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4671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14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5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Реализация гранта «Правильный выбор профессии – эффективное трудоустройство»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Z:\Обмен информации между сотрудн. ТИСБИ\МЕЛИНА\IMG_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69060"/>
            <a:ext cx="3528392" cy="2646294"/>
          </a:xfrm>
          <a:prstGeom prst="rect">
            <a:avLst/>
          </a:prstGeom>
          <a:noFill/>
        </p:spPr>
      </p:pic>
      <p:pic>
        <p:nvPicPr>
          <p:cNvPr id="1028" name="Picture 4" descr="Z:\Обмен информации между сотрудн. ТИСБИ\МЕЛИНА\_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23374"/>
            <a:ext cx="3384376" cy="2538282"/>
          </a:xfrm>
          <a:prstGeom prst="rect">
            <a:avLst/>
          </a:prstGeom>
          <a:noFill/>
        </p:spPr>
      </p:pic>
      <p:pic>
        <p:nvPicPr>
          <p:cNvPr id="1030" name="Picture 6" descr="http://cs633528.vk.me/v633528546/2a34f/MP2kO_iP7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618" y="1556792"/>
            <a:ext cx="3739341" cy="2098736"/>
          </a:xfrm>
          <a:prstGeom prst="rect">
            <a:avLst/>
          </a:prstGeom>
          <a:noFill/>
        </p:spPr>
      </p:pic>
      <p:pic>
        <p:nvPicPr>
          <p:cNvPr id="8" name="Picture 3" descr="Z:\Обмен информации между сотрудн. ТИСБИ\МЕЛИНА\IMG_0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1048"/>
            <a:ext cx="3563888" cy="2672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54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9465"/>
            <a:ext cx="8075240" cy="765279"/>
          </a:xfrm>
        </p:spPr>
        <p:txBody>
          <a:bodyPr/>
          <a:lstStyle/>
          <a:p>
            <a:pPr algn="ctr"/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12270" r="27063" b="4306"/>
          <a:stretch>
            <a:fillRect/>
          </a:stretch>
        </p:blipFill>
        <p:spPr bwMode="auto">
          <a:xfrm>
            <a:off x="395536" y="1556791"/>
            <a:ext cx="2664296" cy="376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5785" t="12348" r="26966" b="4227"/>
          <a:stretch>
            <a:fillRect/>
          </a:stretch>
        </p:blipFill>
        <p:spPr bwMode="auto">
          <a:xfrm>
            <a:off x="1763688" y="2590107"/>
            <a:ext cx="2880320" cy="406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785" t="12348" r="26966" b="4227"/>
          <a:stretch>
            <a:fillRect/>
          </a:stretch>
        </p:blipFill>
        <p:spPr bwMode="auto">
          <a:xfrm>
            <a:off x="4067944" y="1484784"/>
            <a:ext cx="265091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5785" t="12348" r="26966" b="4227"/>
          <a:stretch>
            <a:fillRect/>
          </a:stretch>
        </p:blipFill>
        <p:spPr bwMode="auto">
          <a:xfrm>
            <a:off x="5940152" y="2564904"/>
            <a:ext cx="2880320" cy="406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412776"/>
            <a:ext cx="7776864" cy="36724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0070C0"/>
                </a:solidFill>
                <a:hlinkClick r:id="rId2"/>
              </a:rPr>
              <a:t>Г</a:t>
            </a:r>
            <a:r>
              <a:rPr lang="ru-RU" sz="3200" dirty="0" smtClean="0">
                <a:solidFill>
                  <a:srgbClr val="0070C0"/>
                </a:solidFill>
                <a:hlinkClick r:id="rId2"/>
              </a:rPr>
              <a:t>осударственная программ</a:t>
            </a:r>
            <a:r>
              <a:rPr lang="ru-RU" sz="3200" dirty="0" smtClean="0">
                <a:solidFill>
                  <a:srgbClr val="0070C0"/>
                </a:solidFill>
              </a:rPr>
              <a:t>а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"</a:t>
            </a:r>
            <a:r>
              <a:rPr lang="ru-RU" sz="3200" dirty="0" smtClean="0">
                <a:solidFill>
                  <a:srgbClr val="0070C0"/>
                </a:solidFill>
              </a:rPr>
              <a:t>Содействие занятости населения Республики Татарстан на 2014-2020 годы"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0" y="1772816"/>
            <a:ext cx="56886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Кабинета Министров Республики Татарстан от 15.08.2017  № 574</a:t>
            </a:r>
            <a:endParaRPr lang="ru-RU" dirty="0"/>
          </a:p>
        </p:txBody>
      </p:sp>
      <p:sp>
        <p:nvSpPr>
          <p:cNvPr id="8194" name="AutoShape 2" descr="http://press-1.ru/uploads/posts/2017-11/91v-krymu-situaciya-na-rynke-truda-stabilizirovalas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по проекту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Picture 3" descr="C:\Users\oumc\Desktop\91v-krymu-situaciya-na-rynke-truda-stabilizirovalas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880320" cy="2160240"/>
          </a:xfrm>
          <a:prstGeom prst="rect">
            <a:avLst/>
          </a:prstGeom>
          <a:noFill/>
        </p:spPr>
      </p:pic>
      <p:pic>
        <p:nvPicPr>
          <p:cNvPr id="4" name="Picture 4" descr="C:\Users\oumc\Desktop\Diversity-AwarenessMutual-Respec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2316626" cy="1656184"/>
          </a:xfrm>
          <a:prstGeom prst="rect">
            <a:avLst/>
          </a:prstGeom>
          <a:noFill/>
        </p:spPr>
      </p:pic>
      <p:pic>
        <p:nvPicPr>
          <p:cNvPr id="25602" name="Picture 2" descr="C:\Users\oumc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341787" cy="1872208"/>
          </a:xfrm>
          <a:prstGeom prst="rect">
            <a:avLst/>
          </a:prstGeom>
          <a:noFill/>
        </p:spPr>
      </p:pic>
      <p:pic>
        <p:nvPicPr>
          <p:cNvPr id="25603" name="Picture 3" descr="C:\Users\oumc\Desktop\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2592288" cy="1944217"/>
          </a:xfrm>
          <a:prstGeom prst="rect">
            <a:avLst/>
          </a:prstGeom>
          <a:noFill/>
        </p:spPr>
      </p:pic>
      <p:pic>
        <p:nvPicPr>
          <p:cNvPr id="25604" name="Picture 4" descr="C:\Users\oumc\Desktop\577a47484c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501008"/>
            <a:ext cx="2181136" cy="1800200"/>
          </a:xfrm>
          <a:prstGeom prst="rect">
            <a:avLst/>
          </a:prstGeom>
          <a:noFill/>
        </p:spPr>
      </p:pic>
      <p:pic>
        <p:nvPicPr>
          <p:cNvPr id="25605" name="Picture 5" descr="C:\Users\oumc\Desktop\Фото-Организационно-методическое-обеспеспече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5432" y="3572466"/>
            <a:ext cx="2465040" cy="1641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umc\Desktop\Marshru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954536" cy="1954536"/>
          </a:xfrm>
          <a:prstGeom prst="rect">
            <a:avLst/>
          </a:prstGeom>
          <a:noFill/>
        </p:spPr>
      </p:pic>
      <p:pic>
        <p:nvPicPr>
          <p:cNvPr id="26627" name="Picture 3" descr="C:\Users\oumc\Desktop\22693_4f6029d47b4242e0f5857226ed17a7c072e1c5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2233755" cy="1787003"/>
          </a:xfrm>
          <a:prstGeom prst="rect">
            <a:avLst/>
          </a:prstGeom>
          <a:noFill/>
        </p:spPr>
      </p:pic>
      <p:pic>
        <p:nvPicPr>
          <p:cNvPr id="26628" name="Picture 4" descr="C:\Users\oumc\Desktop\1-1000x1000_1e0b0422bc6d.jpg"/>
          <p:cNvPicPr>
            <a:picLocks noChangeAspect="1" noChangeArrowheads="1"/>
          </p:cNvPicPr>
          <p:nvPr/>
        </p:nvPicPr>
        <p:blipFill>
          <a:blip r:embed="rId4" cstate="print"/>
          <a:srcRect l="23831" t="9457" r="21059" b="10160"/>
          <a:stretch>
            <a:fillRect/>
          </a:stretch>
        </p:blipFill>
        <p:spPr bwMode="auto">
          <a:xfrm>
            <a:off x="6300192" y="260649"/>
            <a:ext cx="2163951" cy="1988496"/>
          </a:xfrm>
          <a:prstGeom prst="rect">
            <a:avLst/>
          </a:prstGeom>
          <a:noFill/>
        </p:spPr>
      </p:pic>
      <p:pic>
        <p:nvPicPr>
          <p:cNvPr id="1026" name="Picture 2" descr="C:\Users\oumc\Desktop\besplatnaja-konsultacija-1.jpg"/>
          <p:cNvPicPr>
            <a:picLocks noChangeAspect="1" noChangeArrowheads="1"/>
          </p:cNvPicPr>
          <p:nvPr/>
        </p:nvPicPr>
        <p:blipFill>
          <a:blip r:embed="rId5" cstate="print"/>
          <a:srcRect l="3333" t="3154" r="3333" b="2212"/>
          <a:stretch>
            <a:fillRect/>
          </a:stretch>
        </p:blipFill>
        <p:spPr bwMode="auto">
          <a:xfrm>
            <a:off x="395536" y="2564904"/>
            <a:ext cx="1954536" cy="20941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564904"/>
            <a:ext cx="2094146" cy="18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29808" t="10988" r="31552" b="17566"/>
          <a:stretch>
            <a:fillRect/>
          </a:stretch>
        </p:blipFill>
        <p:spPr bwMode="auto">
          <a:xfrm>
            <a:off x="6084169" y="2492896"/>
            <a:ext cx="2016224" cy="18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2880320" cy="170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 r="22789"/>
          <a:stretch>
            <a:fillRect/>
          </a:stretch>
        </p:blipFill>
        <p:spPr bwMode="auto">
          <a:xfrm>
            <a:off x="3347864" y="4581128"/>
            <a:ext cx="2207531" cy="18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725144"/>
            <a:ext cx="2923381" cy="185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Показатели результативности его реализации: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8896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Доля занятых инвалидов молодого возраста, нашедших работу: 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1700808"/>
            <a:ext cx="42484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 получения ВПО: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трех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шести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прошествии шести и более месяцев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4008" y="1700808"/>
            <a:ext cx="4320480" cy="15121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 получения СПО: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трех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шести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прошествии шести и более месяцев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3284984"/>
            <a:ext cx="4248472" cy="151216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 прохождения профессионального обучения: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течение трех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шести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 прошествии шести и более месяцев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4008" y="3284984"/>
            <a:ext cx="4355976" cy="15841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 освоения дополнительных профессиональных программ: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течение трех месяцев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шести месяцев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49411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Доля выпускников из числа инвалидов молодого возраста, продолживших дальнейшее обучение после получения: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5576" y="587727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60032" y="5877272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ВПО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- Разработка формы мониторинга студентов-выпускников с ограниченными возможностями здоровья о возможности их трудоустройства </a:t>
            </a:r>
          </a:p>
          <a:p>
            <a:r>
              <a:rPr lang="ru-RU" sz="3600" dirty="0" smtClean="0"/>
              <a:t>- Разработка формы мониторинга организаций-работодателей по возможности приема лиц с ограниченными возможностями здоровья на предприятие</a:t>
            </a:r>
          </a:p>
          <a:p>
            <a:r>
              <a:rPr lang="ru-RU" sz="3600" dirty="0" smtClean="0"/>
              <a:t>- Анализ проведенного мониторинга</a:t>
            </a:r>
          </a:p>
          <a:p>
            <a:r>
              <a:rPr lang="ru-RU" sz="3600" dirty="0" smtClean="0"/>
              <a:t>- организация мастер-классов, тренингов с участием представителей центров занятости, предприятий, использующих труд инвалидов, специалисты по кадром;</a:t>
            </a:r>
          </a:p>
          <a:p>
            <a:r>
              <a:rPr lang="ru-RU" sz="3600" dirty="0" smtClean="0"/>
              <a:t>- обучение работодателей, готовых использовать труд инвалидов; </a:t>
            </a:r>
          </a:p>
          <a:p>
            <a:r>
              <a:rPr lang="ru-RU" sz="3600" dirty="0" smtClean="0"/>
              <a:t>- Проведение диалога совещаний (круглых столов) с организациями – работодателями, готовыми предоставить рабочие места лицам с ОВЗ</a:t>
            </a:r>
          </a:p>
          <a:p>
            <a:r>
              <a:rPr lang="ru-RU" sz="3600" dirty="0" smtClean="0"/>
              <a:t>- Организация взаимодействия заинтересованных субъектов в трудоустройстве лиц с ОВЗ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59465"/>
            <a:ext cx="8219256" cy="765279"/>
          </a:xfrm>
        </p:spPr>
        <p:txBody>
          <a:bodyPr/>
          <a:lstStyle/>
          <a:p>
            <a:pPr algn="ctr"/>
            <a:r>
              <a:rPr lang="ru-RU" dirty="0" smtClean="0"/>
              <a:t>Проект «Хочу работать»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697</Words>
  <Application>Microsoft Office PowerPoint</Application>
  <PresentationFormat>Экран (4:3)</PresentationFormat>
  <Paragraphs>122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    Сопровождаемое содействие занятости инвалидов в Республике Татарстан  </vt:lpstr>
      <vt:lpstr>Формула выбора профессии:</vt:lpstr>
      <vt:lpstr>Слайд 3</vt:lpstr>
      <vt:lpstr>Методические рекомендации</vt:lpstr>
      <vt:lpstr>Слайд 5</vt:lpstr>
      <vt:lpstr>Требования по проекту </vt:lpstr>
      <vt:lpstr>Слайд 7</vt:lpstr>
      <vt:lpstr>Показатели результативности его реализации:</vt:lpstr>
      <vt:lpstr>Проект «Хочу работать»</vt:lpstr>
      <vt:lpstr>Слайд 10</vt:lpstr>
      <vt:lpstr>Анкеты для студентов и работодателей</vt:lpstr>
      <vt:lpstr>Слайд 12</vt:lpstr>
      <vt:lpstr>Слайд 13</vt:lpstr>
      <vt:lpstr>Слайд 14</vt:lpstr>
      <vt:lpstr>Слайд 15</vt:lpstr>
      <vt:lpstr>Слайд 16</vt:lpstr>
      <vt:lpstr>Слайд 17</vt:lpstr>
      <vt:lpstr>Дополнительная компетенция  – адаптивная физкультура</vt:lpstr>
      <vt:lpstr>Слайд 19</vt:lpstr>
      <vt:lpstr>Слайд 20</vt:lpstr>
      <vt:lpstr>Слайд 21</vt:lpstr>
      <vt:lpstr>Семинары для выпускников с ОВЗ (2018)</vt:lpstr>
      <vt:lpstr>Темы семинаров по трудоустройству для выпускников с ОВЗ</vt:lpstr>
      <vt:lpstr>Семинары для тьюторов и работодателей (2018) </vt:lpstr>
      <vt:lpstr>Слайд 25</vt:lpstr>
      <vt:lpstr>Семинары для тьюторов  по сопровождаемому  трудоустройству инвалидов</vt:lpstr>
      <vt:lpstr>Модель деятельности РМЦ по сопровождаемой занятости:  Принцип одного окна </vt:lpstr>
      <vt:lpstr>Слайд 28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ОУМЦ</dc:creator>
  <cp:lastModifiedBy>user</cp:lastModifiedBy>
  <cp:revision>43</cp:revision>
  <dcterms:created xsi:type="dcterms:W3CDTF">2018-10-19T07:57:12Z</dcterms:created>
  <dcterms:modified xsi:type="dcterms:W3CDTF">2018-10-21T16:15:02Z</dcterms:modified>
</cp:coreProperties>
</file>